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autoAdjust="0"/>
    <p:restoredTop sz="94685" autoAdjust="0"/>
  </p:normalViewPr>
  <p:slideViewPr>
    <p:cSldViewPr snapToGrid="0">
      <p:cViewPr varScale="1">
        <p:scale>
          <a:sx n="73" d="100"/>
          <a:sy n="73" d="100"/>
        </p:scale>
        <p:origin x="1464"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99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r>
              <a:t>Explain the overall design of the course:</a:t>
            </a:r>
          </a:p>
          <a:p>
            <a:pPr marL="120315" indent="-120315">
              <a:buSzPct val="100000"/>
              <a:buChar char="-"/>
            </a:pPr>
            <a:r>
              <a:t>we introduce concepts, give initial leads, show examples</a:t>
            </a:r>
          </a:p>
          <a:p>
            <a:pPr marL="120315" indent="-120315">
              <a:buSzPct val="100000"/>
              <a:buChar char="-"/>
            </a:pPr>
            <a:r>
              <a:t>but the real learning starts with self-study: follow the notebooks then modify, add things</a:t>
            </a:r>
          </a:p>
          <a:p>
            <a:pPr marL="120315" indent="-120315">
              <a:buSzPct val="100000"/>
              <a:buChar char="-"/>
            </a:pPr>
            <a:r>
              <a:t>and finally start exploring your own interests!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Consider examples from other areas, not just from IoT:</a:t>
            </a:r>
          </a:p>
          <a:p>
            <a:r>
              <a:t>web browsing records</a:t>
            </a:r>
          </a:p>
          <a:p>
            <a:r>
              <a:t>Twitter, Facebook posts</a:t>
            </a:r>
          </a:p>
          <a:p>
            <a:r>
              <a:t>online shopping </a:t>
            </a:r>
          </a:p>
          <a:p>
            <a:r>
              <a:t>How is Google, Amazon analyzing, extracting, monetizing BD?</a:t>
            </a:r>
          </a:p>
          <a:p>
            <a:r>
              <a:t>Now: what carries over to IoT?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Motivate thinking about statistical analysis: </a:t>
            </a:r>
          </a:p>
          <a:p>
            <a:r>
              <a:t>how to put lots of data into a few numbers?</a:t>
            </a:r>
          </a:p>
          <a:p>
            <a:r>
              <a:t>how to find less obvious trends?</a:t>
            </a:r>
          </a:p>
          <a:p>
            <a:r>
              <a:t>how to say if a difference is significant or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Data from different sources or processes mixed together, we want to separate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Would be overwhelmed by mountains of data if we had no tools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Visualization is not always enough to spot important patterns.</a:t>
            </a:r>
          </a:p>
          <a:p>
            <a:r>
              <a:t>What can we deduce from the pretty picture here? Probably nothing…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Still, data scientists always try to put their data into an intuitively understandable 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AI to the help: Machine Learning, Deep Learning finds patterns and actionable information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Many medical instruments are capable of generating data</a:t>
            </a:r>
          </a:p>
          <a:p>
            <a:r>
              <a:t>Aggregating such data streams can enable deep analysis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Information directly from farms can be used for intelligent agriculture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Discuss the situation of the power metering of the students’ home</a:t>
            </a:r>
          </a:p>
          <a:p>
            <a:r>
              <a:t>What other utilities could have similar intelligent infrastructure?</a:t>
            </a:r>
          </a:p>
          <a:p>
            <a:r>
              <a:t>Water?</a:t>
            </a:r>
          </a:p>
          <a:p>
            <a:r>
              <a:t>Gas?</a:t>
            </a:r>
          </a:p>
          <a:p>
            <a:r>
              <a:t>Sewage?</a:t>
            </a:r>
          </a:p>
          <a:p>
            <a:r>
              <a:t>Compare with ISP (Internet Service Provider) infrastructure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Involve students at every step! Ask them for their opinions, impressions</a:t>
            </a:r>
          </a:p>
          <a:p>
            <a:r>
              <a:t>Let them query, doubt!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Tell about competing offerings like Google Cloud</a:t>
            </a:r>
          </a:p>
          <a:p>
            <a:r>
              <a:t>How do these companies compare in their approach?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Essays submitted by students should be evaluated for understanding, originality, relevance</a:t>
            </a:r>
          </a:p>
          <a:p>
            <a:r>
              <a:t>Warn about ethical issues: plagiarism, fabricated data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t>The allocation of lecture time should be adjusted to the students’ needs.</a:t>
            </a:r>
          </a:p>
          <a:p>
            <a:r>
              <a:t>For students from non-ICT fields, make sure they become comfortable with running and modifying</a:t>
            </a:r>
          </a:p>
          <a:p>
            <a:r>
              <a:t>the Python and Scala examples; involve them into exploring details of the scripts.</a:t>
            </a:r>
          </a:p>
          <a:p>
            <a:r>
              <a:t>For students with strong ICT background, give less time for background, more for practical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Telemetry still exists for professional use</a:t>
            </a:r>
          </a:p>
          <a:p>
            <a:r>
              <a:t>Not necessarily “Internet” of things: private communication, or not even communication (data is stored in devices then retrieved)</a:t>
            </a:r>
          </a:p>
          <a:p>
            <a:r>
              <a:t>Discuss e.g. meteorological data, weather stations, balloons; how much is taken over by satellites</a:t>
            </a:r>
          </a:p>
          <a:p>
            <a:r>
              <a:t>Many areas are now taken over by new IoT technologies, opening up to “amateurs” too.</a:t>
            </a:r>
          </a:p>
          <a:p>
            <a:r>
              <a:t>Choose one field; e.g. how local meteorological observation could be implemented with Arduino + simple sensors; how would that fit into the national strategy of a developing country with weak traditional scientific infrastructure?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Buzzword vs. reality: why is it hyped so relentlessly?</a:t>
            </a:r>
          </a:p>
          <a:p>
            <a:r>
              <a:t>Corporate vs. amateur IoT: what can be done with Arduino, cheap sensors?</a:t>
            </a:r>
          </a:p>
          <a:p>
            <a:r>
              <a:t>Solicit examples from students!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Compare with human-generated data sources: Internet, SNS - how are they different from IoT?</a:t>
            </a:r>
          </a:p>
          <a:p>
            <a:r>
              <a:t>Trends in IoT: growth, promises, threats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Assignment: essay about personal experience or interest</a:t>
            </a:r>
          </a:p>
          <a:p>
            <a:endParaRPr/>
          </a:p>
          <a:p>
            <a:r>
              <a:t>Give the class 10 minutes to write up their understanding;</a:t>
            </a:r>
          </a:p>
          <a:p>
            <a:r>
              <a:t>use the reports to assess their needs for what topics to deal with in depth</a:t>
            </a:r>
          </a:p>
          <a:p>
            <a:r>
              <a:t>from Lesson 2. </a:t>
            </a:r>
          </a:p>
          <a:p>
            <a:endParaRPr/>
          </a:p>
          <a:p>
            <a:r>
              <a:t>This report should not be used for grading, make it clear at</a:t>
            </a:r>
          </a:p>
          <a:p>
            <a:r>
              <a:t>the start; it is important to get frank and honest responses.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Fitting a regression line to a few data points is a typical well-known scenario;</a:t>
            </a:r>
          </a:p>
          <a:p>
            <a:r>
              <a:t>make sure everyone can recall their personal experience with this.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Continue discussing common perception of BD.</a:t>
            </a:r>
          </a:p>
          <a:p>
            <a:r>
              <a:t>Do students have some understanding of how BD is collected, its purpose, value?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commons.wikimedia.org/wiki/File:DARPA_Big_Data.jp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creativecommons.org/licenses/by-sa/4.0/legalco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hyperlink" Target="https://commons.wikimedia.org/wiki/File:Cda_sur_iris.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creativecommons.org/licenses/by-sa/3.0/legalco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creativecommons.org/licenses/by/2.0/legalco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creativecommons.org/licenses/by-sa/4.0/legalcod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creativecommons.org/licenses/by-sa/4.0/legalco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www.sersc.org/journals/IJSH/vol11_no5_2017/2.pdf"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t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commons.wikimedia.org/wiki/File:MITS_Test_Equipment_1973.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Discussion"/>
          <p:cNvSpPr txBox="1">
            <a:spLocks noGrp="1"/>
          </p:cNvSpPr>
          <p:nvPr>
            <p:ph type="title"/>
          </p:nvPr>
        </p:nvSpPr>
        <p:spPr>
          <a:prstGeom prst="rect">
            <a:avLst/>
          </a:prstGeom>
        </p:spPr>
        <p:txBody>
          <a:bodyPr/>
          <a:lstStyle/>
          <a:p>
            <a:pPr lvl="1"/>
            <a:r>
              <a:t>Discussion</a:t>
            </a:r>
          </a:p>
        </p:txBody>
      </p:sp>
      <p:sp>
        <p:nvSpPr>
          <p:cNvPr id="168" name="What are the roots of the IoT revolution?…"/>
          <p:cNvSpPr txBox="1">
            <a:spLocks noGrp="1"/>
          </p:cNvSpPr>
          <p:nvPr>
            <p:ph type="body" idx="1"/>
          </p:nvPr>
        </p:nvSpPr>
        <p:spPr>
          <a:prstGeom prst="rect">
            <a:avLst/>
          </a:prstGeom>
        </p:spPr>
        <p:txBody>
          <a:bodyPr/>
          <a:lstStyle/>
          <a:p>
            <a:r>
              <a:t>What are the roots of the IoT revolution?</a:t>
            </a:r>
          </a:p>
          <a:p>
            <a:r>
              <a:t>Why now? What happened recently to start it?</a:t>
            </a:r>
          </a:p>
          <a:p>
            <a:r>
              <a:t>Where do we see it happening? Do you know IoT around you?</a:t>
            </a:r>
          </a:p>
          <a:p>
            <a:r>
              <a:t>What are the trends? What comes next?</a:t>
            </a:r>
          </a:p>
          <a:p>
            <a:r>
              <a:t>What does it mean to you?</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om data to Big Data"/>
          <p:cNvSpPr txBox="1">
            <a:spLocks noGrp="1"/>
          </p:cNvSpPr>
          <p:nvPr>
            <p:ph type="title"/>
          </p:nvPr>
        </p:nvSpPr>
        <p:spPr>
          <a:prstGeom prst="rect">
            <a:avLst/>
          </a:prstGeom>
        </p:spPr>
        <p:txBody>
          <a:bodyPr/>
          <a:lstStyle/>
          <a:p>
            <a:r>
              <a:t>From data to Big Data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ata in the sciences and technology"/>
          <p:cNvSpPr txBox="1">
            <a:spLocks noGrp="1"/>
          </p:cNvSpPr>
          <p:nvPr>
            <p:ph type="title"/>
          </p:nvPr>
        </p:nvSpPr>
        <p:spPr>
          <a:prstGeom prst="rect">
            <a:avLst/>
          </a:prstGeom>
        </p:spPr>
        <p:txBody>
          <a:bodyPr/>
          <a:lstStyle/>
          <a:p>
            <a:r>
              <a:t>Data in the sciences and technology</a:t>
            </a:r>
          </a:p>
        </p:txBody>
      </p:sp>
      <p:pic>
        <p:nvPicPr>
          <p:cNvPr id="175" name="Picture Placeholder 2" descr="Picture Placeholder 2"/>
          <p:cNvPicPr>
            <a:picLocks noGrp="1" noChangeAspect="1"/>
          </p:cNvPicPr>
          <p:nvPr>
            <p:ph type="pic" idx="13"/>
          </p:nvPr>
        </p:nvPicPr>
        <p:blipFill>
          <a:blip r:embed="rId3">
            <a:extLst/>
          </a:blip>
          <a:srcRect t="4380" b="4380"/>
          <a:stretch>
            <a:fillRect/>
          </a:stretch>
        </p:blipFill>
        <p:spPr>
          <a:prstGeom prst="rect">
            <a:avLst/>
          </a:prstGeom>
        </p:spPr>
      </p:pic>
      <p:sp>
        <p:nvSpPr>
          <p:cNvPr id="176" name="Image credit: Source=Originally from [http://nl.wikipedia.org nl.wikipedia]; description page is/was [http://nl.wikipedia.org/w/index.php?title=Image%3AKalibratievoorbeeld.gif here]"/>
          <p:cNvSpPr txBox="1">
            <a:spLocks noGrp="1"/>
          </p:cNvSpPr>
          <p:nvPr>
            <p:ph type="body" sz="quarter" idx="1"/>
          </p:nvPr>
        </p:nvSpPr>
        <p:spPr>
          <a:prstGeom prst="rect">
            <a:avLst/>
          </a:prstGeom>
        </p:spPr>
        <p:txBody>
          <a:bodyPr/>
          <a:lstStyle>
            <a:lvl1pPr defTabSz="768095">
              <a:spcBef>
                <a:spcPts val="200"/>
              </a:spcBef>
              <a:defRPr sz="1175"/>
            </a:lvl1pPr>
          </a:lstStyle>
          <a:p>
            <a:r>
              <a:t>Image credit: Source=Originally from [http://nl.wikipedia.org nl.wikipedia]; description page is/was [http://nl.wikipedia.org/w/index.php?title=Image%3AKalibratievoorbeeld.gif here]</a:t>
            </a:r>
          </a:p>
        </p:txBody>
      </p:sp>
      <p:sp>
        <p:nvSpPr>
          <p:cNvPr id="177" name="Recording instrument readings: temperature vs. time, displacement vs. stress, etc.…"/>
          <p:cNvSpPr txBox="1"/>
          <p:nvPr/>
        </p:nvSpPr>
        <p:spPr>
          <a:xfrm>
            <a:off x="660060" y="5952744"/>
            <a:ext cx="6626136" cy="53469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300"/>
              </a:spcBef>
              <a:defRPr sz="1400"/>
            </a:pPr>
            <a:r>
              <a:t>Recording instrument readings: temperature vs. time, displacement vs. stress, etc.</a:t>
            </a:r>
          </a:p>
          <a:p>
            <a:pPr>
              <a:spcBef>
                <a:spcPts val="300"/>
              </a:spcBef>
              <a:defRPr sz="1400"/>
            </a:pPr>
            <a:r>
              <a:t>Usually low dimensionality, with well-understood background knowledge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Big Data: first gigabytes, now terabytes"/>
          <p:cNvSpPr txBox="1">
            <a:spLocks noGrp="1"/>
          </p:cNvSpPr>
          <p:nvPr>
            <p:ph type="title"/>
          </p:nvPr>
        </p:nvSpPr>
        <p:spPr>
          <a:prstGeom prst="rect">
            <a:avLst/>
          </a:prstGeom>
        </p:spPr>
        <p:txBody>
          <a:bodyPr/>
          <a:lstStyle/>
          <a:p>
            <a:r>
              <a:t>Big Data: first gigabytes, now terabytes</a:t>
            </a:r>
          </a:p>
        </p:txBody>
      </p:sp>
      <p:pic>
        <p:nvPicPr>
          <p:cNvPr id="182" name="Picture Placeholder 2" descr="Picture Placeholder 2"/>
          <p:cNvPicPr>
            <a:picLocks noGrp="1" noChangeAspect="1"/>
          </p:cNvPicPr>
          <p:nvPr>
            <p:ph type="pic" idx="13"/>
          </p:nvPr>
        </p:nvPicPr>
        <p:blipFill>
          <a:blip r:embed="rId3">
            <a:extLst/>
          </a:blip>
          <a:srcRect l="6977" r="6977"/>
          <a:stretch>
            <a:fillRect/>
          </a:stretch>
        </p:blipFill>
        <p:spPr>
          <a:prstGeom prst="rect">
            <a:avLst/>
          </a:prstGeom>
        </p:spPr>
      </p:pic>
      <p:sp>
        <p:nvSpPr>
          <p:cNvPr id="183" name="Thousands of data sources, constantly streaming new data…"/>
          <p:cNvSpPr txBox="1">
            <a:spLocks noGrp="1"/>
          </p:cNvSpPr>
          <p:nvPr>
            <p:ph type="body" sz="quarter" idx="1"/>
          </p:nvPr>
        </p:nvSpPr>
        <p:spPr>
          <a:prstGeom prst="rect">
            <a:avLst/>
          </a:prstGeom>
        </p:spPr>
        <p:txBody>
          <a:bodyPr/>
          <a:lstStyle/>
          <a:p>
            <a:r>
              <a:t>Thousands of data sources, constantly streaming new data</a:t>
            </a:r>
          </a:p>
          <a:p>
            <a:r>
              <a:t>Would not fit in a single computer, cannot visualize easily, no established domain knowledge available, …</a:t>
            </a:r>
          </a:p>
        </p:txBody>
      </p:sp>
      <p:sp>
        <p:nvSpPr>
          <p:cNvPr id="184" name="• Public Domain…"/>
          <p:cNvSpPr txBox="1"/>
          <p:nvPr/>
        </p:nvSpPr>
        <p:spPr>
          <a:xfrm>
            <a:off x="7394808" y="4403249"/>
            <a:ext cx="1530591" cy="35539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indent="-457200" defTabSz="457200">
              <a:tabLst>
                <a:tab pos="139700" algn="l"/>
                <a:tab pos="457200" algn="l"/>
              </a:tabLst>
              <a:defRPr sz="660">
                <a:solidFill>
                  <a:srgbClr val="0645AD"/>
                </a:solidFill>
              </a:defRPr>
            </a:pPr>
            <a:r>
              <a:t>	•	</a:t>
            </a:r>
            <a:r>
              <a:rPr u="sng">
                <a:solidFill>
                  <a:srgbClr val="0000FF"/>
                </a:solidFill>
                <a:uFill>
                  <a:solidFill>
                    <a:srgbClr val="0000FF"/>
                  </a:solidFill>
                </a:uFill>
                <a:hlinkClick r:id="rId4"/>
              </a:rPr>
              <a:t>Public Domain</a:t>
            </a:r>
            <a:endParaRPr>
              <a:solidFill>
                <a:srgbClr val="3F4040"/>
              </a:solidFill>
            </a:endParaRPr>
          </a:p>
          <a:p>
            <a:pPr marL="457200" indent="-457200" defTabSz="457200">
              <a:tabLst>
                <a:tab pos="139700" algn="l"/>
                <a:tab pos="457200" algn="l"/>
              </a:tabLst>
              <a:defRPr sz="660">
                <a:solidFill>
                  <a:srgbClr val="3F4040"/>
                </a:solidFill>
              </a:defRPr>
            </a:pPr>
            <a:r>
              <a:t>	•	File:DARPA Big Data.jpg</a:t>
            </a:r>
          </a:p>
          <a:p>
            <a:pPr marL="457200" indent="-457200" defTabSz="457200">
              <a:tabLst>
                <a:tab pos="139700" algn="l"/>
                <a:tab pos="457200" algn="l"/>
              </a:tabLst>
              <a:defRPr sz="660">
                <a:solidFill>
                  <a:srgbClr val="3F4040"/>
                </a:solidFill>
              </a:defRPr>
            </a:pPr>
            <a:r>
              <a:t>	•	Created: 28 January 2013</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Discussion"/>
          <p:cNvSpPr txBox="1">
            <a:spLocks noGrp="1"/>
          </p:cNvSpPr>
          <p:nvPr>
            <p:ph type="title"/>
          </p:nvPr>
        </p:nvSpPr>
        <p:spPr>
          <a:prstGeom prst="rect">
            <a:avLst/>
          </a:prstGeom>
        </p:spPr>
        <p:txBody>
          <a:bodyPr/>
          <a:lstStyle/>
          <a:p>
            <a:pPr lvl="1"/>
            <a:r>
              <a:t>Discussion</a:t>
            </a:r>
          </a:p>
        </p:txBody>
      </p:sp>
      <p:sp>
        <p:nvSpPr>
          <p:cNvPr id="189" name="Why Big Data differs qualitatively from “small data”? Is it not just a question of quantity?…"/>
          <p:cNvSpPr txBox="1">
            <a:spLocks noGrp="1"/>
          </p:cNvSpPr>
          <p:nvPr>
            <p:ph type="body" idx="1"/>
          </p:nvPr>
        </p:nvSpPr>
        <p:spPr>
          <a:prstGeom prst="rect">
            <a:avLst/>
          </a:prstGeom>
        </p:spPr>
        <p:txBody>
          <a:bodyPr/>
          <a:lstStyle/>
          <a:p>
            <a:r>
              <a:t>Why Big Data differs qualitatively from “small data”? Is it not just a question of quantity?</a:t>
            </a:r>
          </a:p>
          <a:p>
            <a:r>
              <a:t>Besides IoT, where is Big Data generated?</a:t>
            </a:r>
          </a:p>
          <a:p>
            <a:r>
              <a:t>Who gets BD (Big Data) from IoT devices? Can you find examples?</a:t>
            </a:r>
          </a:p>
          <a:p>
            <a:r>
              <a:t>What do you expect from the BD of IoT?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From statistics to AI analytics"/>
          <p:cNvSpPr txBox="1">
            <a:spLocks noGrp="1"/>
          </p:cNvSpPr>
          <p:nvPr>
            <p:ph type="title"/>
          </p:nvPr>
        </p:nvSpPr>
        <p:spPr>
          <a:prstGeom prst="rect">
            <a:avLst/>
          </a:prstGeom>
        </p:spPr>
        <p:txBody>
          <a:bodyPr/>
          <a:lstStyle/>
          <a:p>
            <a:r>
              <a:t>From statistics to AI analytics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escriptive statistics: analyze data for features, trends"/>
          <p:cNvSpPr txBox="1">
            <a:spLocks noGrp="1"/>
          </p:cNvSpPr>
          <p:nvPr>
            <p:ph type="title"/>
          </p:nvPr>
        </p:nvSpPr>
        <p:spPr>
          <a:prstGeom prst="rect">
            <a:avLst/>
          </a:prstGeom>
        </p:spPr>
        <p:txBody>
          <a:bodyPr>
            <a:normAutofit fontScale="90000"/>
          </a:bodyPr>
          <a:lstStyle>
            <a:lvl1pPr defTabSz="749808">
              <a:defRPr sz="1640"/>
            </a:lvl1pPr>
          </a:lstStyle>
          <a:p>
            <a:r>
              <a:t>Descriptive statistics: analyze data for features, trends</a:t>
            </a:r>
          </a:p>
        </p:txBody>
      </p:sp>
      <p:pic>
        <p:nvPicPr>
          <p:cNvPr id="196" name="Picture Placeholder 2" descr="Picture Placeholder 2"/>
          <p:cNvPicPr>
            <a:picLocks noGrp="1" noChangeAspect="1"/>
          </p:cNvPicPr>
          <p:nvPr>
            <p:ph type="pic" idx="13"/>
          </p:nvPr>
        </p:nvPicPr>
        <p:blipFill>
          <a:blip r:embed="rId3">
            <a:extLst/>
          </a:blip>
          <a:srcRect l="2113" r="2113"/>
          <a:stretch>
            <a:fillRect/>
          </a:stretch>
        </p:blipFill>
        <p:spPr>
          <a:prstGeom prst="rect">
            <a:avLst/>
          </a:prstGeom>
        </p:spPr>
      </p:pic>
      <p:sp>
        <p:nvSpPr>
          <p:cNvPr id="197" name="Image credits: Raymi Castilla (https://commons.wikimedia.org/wiki/File:Boxplot_Europe_heat_flow_vs_Moho_depth.png), https://creativecommons.org/licenses/by-sa/4.0/legalcode"/>
          <p:cNvSpPr txBox="1">
            <a:spLocks noGrp="1"/>
          </p:cNvSpPr>
          <p:nvPr>
            <p:ph type="body" sz="quarter" idx="1"/>
          </p:nvPr>
        </p:nvSpPr>
        <p:spPr>
          <a:prstGeom prst="rect">
            <a:avLst/>
          </a:prstGeom>
        </p:spPr>
        <p:txBody>
          <a:bodyPr>
            <a:normAutofit fontScale="92500" lnSpcReduction="10000"/>
          </a:bodyPr>
          <a:lstStyle/>
          <a:p>
            <a:r>
              <a:t>Image credits: Raymi Castilla (https://commons.wikimedia.org/wiki/File:Boxplot_Europe_heat_flow_vs_Moho_depth.png), </a:t>
            </a:r>
            <a:r>
              <a:rPr u="sng">
                <a:solidFill>
                  <a:srgbClr val="0000FF"/>
                </a:solidFill>
                <a:uFill>
                  <a:solidFill>
                    <a:srgbClr val="0000FF"/>
                  </a:solidFill>
                </a:uFill>
                <a:hlinkClick r:id="rId4"/>
              </a:rPr>
              <a:t>https://creativecommons.org/licenses/by-sa/4.0/legalcode</a:t>
            </a:r>
          </a:p>
        </p:txBody>
      </p:sp>
      <p:sp>
        <p:nvSpPr>
          <p:cNvPr id="198" name="Data is collected, cleaned, visualized, inspected.…"/>
          <p:cNvSpPr txBox="1"/>
          <p:nvPr/>
        </p:nvSpPr>
        <p:spPr>
          <a:xfrm>
            <a:off x="800522" y="6113779"/>
            <a:ext cx="5428356" cy="6173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Data is collected, cleaned, visualized, inspected.</a:t>
            </a:r>
          </a:p>
          <a:p>
            <a:r>
              <a:t>Based on fitting observations to probabilistic models.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lustering in statistics"/>
          <p:cNvSpPr txBox="1">
            <a:spLocks noGrp="1"/>
          </p:cNvSpPr>
          <p:nvPr>
            <p:ph type="title"/>
          </p:nvPr>
        </p:nvSpPr>
        <p:spPr>
          <a:prstGeom prst="rect">
            <a:avLst/>
          </a:prstGeom>
        </p:spPr>
        <p:txBody>
          <a:bodyPr/>
          <a:lstStyle/>
          <a:p>
            <a:r>
              <a:t>Clustering in statistics</a:t>
            </a:r>
          </a:p>
        </p:txBody>
      </p:sp>
      <p:pic>
        <p:nvPicPr>
          <p:cNvPr id="203" name="Picture Placeholder 2" descr="Picture Placeholder 2"/>
          <p:cNvPicPr>
            <a:picLocks noGrp="1" noChangeAspect="1"/>
          </p:cNvPicPr>
          <p:nvPr>
            <p:ph type="pic" idx="13"/>
          </p:nvPr>
        </p:nvPicPr>
        <p:blipFill>
          <a:blip r:embed="rId3">
            <a:extLst/>
          </a:blip>
          <a:srcRect l="3455" r="3455"/>
          <a:stretch>
            <a:fillRect/>
          </a:stretch>
        </p:blipFill>
        <p:spPr>
          <a:prstGeom prst="rect">
            <a:avLst/>
          </a:prstGeom>
        </p:spPr>
      </p:pic>
      <p:sp>
        <p:nvSpPr>
          <p:cNvPr id="204" name="The “IRIS” dataset: two factors allow separation of observations into 3 classes.…"/>
          <p:cNvSpPr txBox="1">
            <a:spLocks noGrp="1"/>
          </p:cNvSpPr>
          <p:nvPr>
            <p:ph type="body" sz="quarter" idx="1"/>
          </p:nvPr>
        </p:nvSpPr>
        <p:spPr>
          <a:prstGeom prst="rect">
            <a:avLst/>
          </a:prstGeom>
        </p:spPr>
        <p:txBody>
          <a:bodyPr/>
          <a:lstStyle/>
          <a:p>
            <a:r>
              <a:t>The “IRIS” dataset: two factors allow separation of observations into 3 classes.</a:t>
            </a:r>
          </a:p>
          <a:p>
            <a:r>
              <a:t>This kind of analysis was usually done interactively and iteratively.</a:t>
            </a:r>
          </a:p>
        </p:txBody>
      </p:sp>
      <p:sp>
        <p:nvSpPr>
          <p:cNvPr id="205" name="• Public Domainview terms…"/>
          <p:cNvSpPr txBox="1"/>
          <p:nvPr/>
        </p:nvSpPr>
        <p:spPr>
          <a:xfrm>
            <a:off x="7290982" y="4373879"/>
            <a:ext cx="1619037" cy="3553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indent="-457200" defTabSz="457200">
              <a:tabLst>
                <a:tab pos="139700" algn="l"/>
                <a:tab pos="457200" algn="l"/>
              </a:tabLst>
              <a:defRPr sz="660">
                <a:solidFill>
                  <a:srgbClr val="0645AD"/>
                </a:solidFill>
              </a:defRPr>
            </a:pPr>
            <a:r>
              <a:t>	•	</a:t>
            </a:r>
            <a:r>
              <a:rPr u="sng">
                <a:solidFill>
                  <a:srgbClr val="0000FF"/>
                </a:solidFill>
                <a:uFill>
                  <a:solidFill>
                    <a:srgbClr val="0000FF"/>
                  </a:solidFill>
                </a:uFill>
                <a:hlinkClick r:id="rId4"/>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660">
                <a:solidFill>
                  <a:srgbClr val="3F4040"/>
                </a:solidFill>
              </a:defRPr>
            </a:pPr>
            <a:r>
              <a:t>	•	File:Cda sur iris.jpg</a:t>
            </a:r>
          </a:p>
          <a:p>
            <a:pPr marL="457200" indent="-457200" defTabSz="457200">
              <a:tabLst>
                <a:tab pos="139700" algn="l"/>
                <a:tab pos="457200" algn="l"/>
              </a:tabLst>
              <a:defRPr sz="660">
                <a:solidFill>
                  <a:srgbClr val="3F4040"/>
                </a:solidFill>
              </a:defRPr>
            </a:pPr>
            <a:r>
              <a:t>	•	Created: 14 December 2006</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ata explosion! How to deal with it?"/>
          <p:cNvSpPr txBox="1">
            <a:spLocks noGrp="1"/>
          </p:cNvSpPr>
          <p:nvPr>
            <p:ph type="title"/>
          </p:nvPr>
        </p:nvSpPr>
        <p:spPr>
          <a:prstGeom prst="rect">
            <a:avLst/>
          </a:prstGeom>
        </p:spPr>
        <p:txBody>
          <a:bodyPr/>
          <a:lstStyle/>
          <a:p>
            <a:r>
              <a:t>Data explosion! How to deal with it?</a:t>
            </a:r>
          </a:p>
        </p:txBody>
      </p:sp>
      <p:pic>
        <p:nvPicPr>
          <p:cNvPr id="210" name="Picture Placeholder 2" descr="Picture Placeholder 2"/>
          <p:cNvPicPr>
            <a:picLocks noGrp="1" noChangeAspect="1"/>
          </p:cNvPicPr>
          <p:nvPr>
            <p:ph type="pic" idx="13"/>
          </p:nvPr>
        </p:nvPicPr>
        <p:blipFill>
          <a:blip r:embed="rId3">
            <a:extLst/>
          </a:blip>
          <a:srcRect/>
          <a:stretch>
            <a:fillRect/>
          </a:stretch>
        </p:blipFill>
        <p:spPr>
          <a:prstGeom prst="rect">
            <a:avLst/>
          </a:prstGeom>
        </p:spPr>
      </p:pic>
      <p:sp>
        <p:nvSpPr>
          <p:cNvPr id="211" name="Image credits: Myworkforwiki (https://commons.wikimedia.org/wiki/File:Hilbert_InfoGrowth.png), „Hilbert InfoGrowth“, https://creativecommons.org/licenses/by-sa/3.0/legalcode"/>
          <p:cNvSpPr txBox="1">
            <a:spLocks noGrp="1"/>
          </p:cNvSpPr>
          <p:nvPr>
            <p:ph type="body" sz="quarter" idx="1"/>
          </p:nvPr>
        </p:nvSpPr>
        <p:spPr>
          <a:prstGeom prst="rect">
            <a:avLst/>
          </a:prstGeom>
        </p:spPr>
        <p:txBody>
          <a:bodyPr>
            <a:normAutofit fontScale="92500"/>
          </a:bodyPr>
          <a:lstStyle/>
          <a:p>
            <a:r>
              <a:t>Image credits: Myworkforwiki (https://commons.wikimedia.org/wiki/File:Hilbert_InfoGrowth.png), „Hilbert InfoGrowth“, </a:t>
            </a:r>
            <a:r>
              <a:rPr u="sng">
                <a:solidFill>
                  <a:srgbClr val="0000FF"/>
                </a:solidFill>
                <a:uFill>
                  <a:solidFill>
                    <a:srgbClr val="0000FF"/>
                  </a:solidFill>
                </a:uFill>
                <a:hlinkClick r:id="rId4"/>
              </a:rPr>
              <a:t>https://creativecommons.org/licenses/by-sa/3.0/legalcode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Example of “big data”: how to fit into statistics?"/>
          <p:cNvSpPr txBox="1">
            <a:spLocks noGrp="1"/>
          </p:cNvSpPr>
          <p:nvPr>
            <p:ph type="title"/>
          </p:nvPr>
        </p:nvSpPr>
        <p:spPr>
          <a:prstGeom prst="rect">
            <a:avLst/>
          </a:prstGeom>
        </p:spPr>
        <p:txBody>
          <a:bodyPr>
            <a:normAutofit fontScale="90000"/>
          </a:bodyPr>
          <a:lstStyle>
            <a:lvl1pPr defTabSz="850391">
              <a:defRPr sz="1860"/>
            </a:lvl1pPr>
          </a:lstStyle>
          <a:p>
            <a:r>
              <a:t>Example of “big data”: how to fit into statistics?</a:t>
            </a:r>
          </a:p>
        </p:txBody>
      </p:sp>
      <p:pic>
        <p:nvPicPr>
          <p:cNvPr id="216" name="Picture Placeholder 2" descr="Picture Placeholder 2"/>
          <p:cNvPicPr>
            <a:picLocks noGrp="1" noChangeAspect="1"/>
          </p:cNvPicPr>
          <p:nvPr>
            <p:ph type="pic" idx="13"/>
          </p:nvPr>
        </p:nvPicPr>
        <p:blipFill>
          <a:blip r:embed="rId3">
            <a:extLst/>
          </a:blip>
          <a:srcRect l="2858" t="5411" r="2858" b="696"/>
          <a:stretch>
            <a:fillRect/>
          </a:stretch>
        </p:blipFill>
        <p:spPr>
          <a:prstGeom prst="rect">
            <a:avLst/>
          </a:prstGeom>
        </p:spPr>
      </p:pic>
      <p:sp>
        <p:nvSpPr>
          <p:cNvPr id="217" name="Image credits: Fernanda B. Viégas (https://commons.wikimedia.org/wiki/File:Viegas-UserActivityonWikipedia.gif), „Viegas-UserActivityonWikipedia“, https://creativecommons.org/licenses/by/2.0/legalcode"/>
          <p:cNvSpPr txBox="1">
            <a:spLocks noGrp="1"/>
          </p:cNvSpPr>
          <p:nvPr>
            <p:ph type="body" sz="quarter" idx="1"/>
          </p:nvPr>
        </p:nvSpPr>
        <p:spPr>
          <a:prstGeom prst="rect">
            <a:avLst/>
          </a:prstGeom>
        </p:spPr>
        <p:txBody>
          <a:bodyPr>
            <a:normAutofit lnSpcReduction="10000"/>
          </a:bodyPr>
          <a:lstStyle/>
          <a:p>
            <a:pPr defTabSz="832104">
              <a:defRPr sz="1274"/>
            </a:pPr>
            <a:r>
              <a:t> Image credits: Fernanda B. Viégas (https://commons.wikimedia.org/wiki/File:Viegas-UserActivityonWikipedia.gif), „Viegas-UserActivityonWikipedia“, </a:t>
            </a:r>
            <a:r>
              <a:rPr u="sng">
                <a:solidFill>
                  <a:srgbClr val="0000FF"/>
                </a:solidFill>
                <a:uFill>
                  <a:solidFill>
                    <a:srgbClr val="0000FF"/>
                  </a:solidFill>
                </a:uFill>
                <a:hlinkClick r:id="rId4"/>
              </a:rPr>
              <a:t>https://creativecommons.org/licenses/by/2.0/legalcode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cture 1: Introduction"/>
          <p:cNvSpPr txBox="1">
            <a:spLocks noGrp="1"/>
          </p:cNvSpPr>
          <p:nvPr>
            <p:ph type="title"/>
          </p:nvPr>
        </p:nvSpPr>
        <p:spPr>
          <a:prstGeom prst="rect">
            <a:avLst/>
          </a:prstGeom>
        </p:spPr>
        <p:txBody>
          <a:bodyPr/>
          <a:lstStyle/>
          <a:p>
            <a:r>
              <a:t>Lecture 1: Introduction</a:t>
            </a:r>
          </a:p>
        </p:txBody>
      </p:sp>
      <p:sp>
        <p:nvSpPr>
          <p:cNvPr id="128" name="Outline of the course…"/>
          <p:cNvSpPr txBox="1">
            <a:spLocks noGrp="1"/>
          </p:cNvSpPr>
          <p:nvPr>
            <p:ph type="body" idx="1"/>
          </p:nvPr>
        </p:nvSpPr>
        <p:spPr>
          <a:prstGeom prst="rect">
            <a:avLst/>
          </a:prstGeom>
        </p:spPr>
        <p:txBody>
          <a:bodyPr/>
          <a:lstStyle/>
          <a:p>
            <a:r>
              <a:t>Outline of the course</a:t>
            </a:r>
          </a:p>
          <a:p>
            <a:r>
              <a:t>From telemetry to IoT</a:t>
            </a:r>
          </a:p>
          <a:p>
            <a:r>
              <a:t>From data to Big Data</a:t>
            </a:r>
          </a:p>
          <a:p>
            <a:r>
              <a:t>From statistics to AI analytics</a:t>
            </a:r>
          </a:p>
          <a:p>
            <a:r>
              <a:t>Motivations and use cases</a:t>
            </a:r>
          </a:p>
          <a:p>
            <a:r>
              <a:t>State of art in frameworks, tools, services</a:t>
            </a:r>
          </a:p>
          <a:p>
            <a:r>
              <a:t>Topics for study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One approach: 3D topographic model"/>
          <p:cNvSpPr txBox="1">
            <a:spLocks noGrp="1"/>
          </p:cNvSpPr>
          <p:nvPr>
            <p:ph type="title"/>
          </p:nvPr>
        </p:nvSpPr>
        <p:spPr>
          <a:xfrm>
            <a:off x="1792288" y="4711700"/>
            <a:ext cx="5486401" cy="493713"/>
          </a:xfrm>
          <a:prstGeom prst="rect">
            <a:avLst/>
          </a:prstGeom>
        </p:spPr>
        <p:txBody>
          <a:bodyPr/>
          <a:lstStyle/>
          <a:p>
            <a:r>
              <a:t>One approach: 3D topographic model</a:t>
            </a:r>
          </a:p>
        </p:txBody>
      </p:sp>
      <p:pic>
        <p:nvPicPr>
          <p:cNvPr id="222" name="Picture Placeholder 2" descr="Picture Placeholder 2"/>
          <p:cNvPicPr>
            <a:picLocks noGrp="1" noChangeAspect="1"/>
          </p:cNvPicPr>
          <p:nvPr>
            <p:ph type="pic" idx="13"/>
          </p:nvPr>
        </p:nvPicPr>
        <p:blipFill>
          <a:blip r:embed="rId3">
            <a:extLst/>
          </a:blip>
          <a:srcRect l="938" r="938"/>
          <a:stretch>
            <a:fillRect/>
          </a:stretch>
        </p:blipFill>
        <p:spPr>
          <a:prstGeom prst="rect">
            <a:avLst/>
          </a:prstGeom>
        </p:spPr>
      </p:pic>
      <p:sp>
        <p:nvSpPr>
          <p:cNvPr id="223" name="Image credits: Bjoertvedt (https://commons.wikimedia.org/wiki/File:Harvard-Telenor_topographic_3D_model_mobile_calling_patterns_pakistan_IMG_7743_dengue_fever_2013.JPG), https://creativecommons.org/licenses/by-sa/4.0/legalcode"/>
          <p:cNvSpPr txBox="1">
            <a:spLocks noGrp="1"/>
          </p:cNvSpPr>
          <p:nvPr>
            <p:ph type="body" sz="quarter" idx="1"/>
          </p:nvPr>
        </p:nvSpPr>
        <p:spPr>
          <a:xfrm>
            <a:off x="1792288" y="5138737"/>
            <a:ext cx="5486401" cy="804863"/>
          </a:xfrm>
          <a:prstGeom prst="rect">
            <a:avLst/>
          </a:prstGeom>
        </p:spPr>
        <p:txBody>
          <a:bodyPr>
            <a:normAutofit lnSpcReduction="10000"/>
          </a:bodyPr>
          <a:lstStyle/>
          <a:p>
            <a:pPr defTabSz="822959">
              <a:defRPr sz="1260"/>
            </a:pPr>
            <a:r>
              <a:t>Image credits: Bjoertvedt (https://commons.wikimedia.org/wiki/File:Harvard-Telenor_topographic_3D_model_mobile_calling_patterns_pakistan_IMG_7743_dengue_fever_2013.JPG), </a:t>
            </a:r>
            <a:r>
              <a:rPr u="sng">
                <a:solidFill>
                  <a:srgbClr val="0000FF"/>
                </a:solidFill>
                <a:uFill>
                  <a:solidFill>
                    <a:srgbClr val="0000FF"/>
                  </a:solidFill>
                </a:uFill>
                <a:hlinkClick r:id="rId4"/>
              </a:rPr>
              <a:t>https://creativecommons.org/licenses/by-sa/4.0/legalcode</a:t>
            </a:r>
          </a:p>
        </p:txBody>
      </p:sp>
      <p:sp>
        <p:nvSpPr>
          <p:cNvPr id="224" name="3D topographic modellation of the mobile calling patterns in a Pakistani district during the dengue fever outbreak in 2013. Part of a Harvard University - Telenor big data research project. Mobile phone records may predict epidemics of mosquito-borne dengue virus"/>
          <p:cNvSpPr txBox="1"/>
          <p:nvPr/>
        </p:nvSpPr>
        <p:spPr>
          <a:xfrm>
            <a:off x="588578" y="5875893"/>
            <a:ext cx="8198069" cy="73866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sz="1400" dirty="0"/>
              <a:t>3D topographic </a:t>
            </a:r>
            <a:r>
              <a:rPr sz="1400" dirty="0" err="1"/>
              <a:t>modellation</a:t>
            </a:r>
            <a:r>
              <a:rPr sz="1400" dirty="0"/>
              <a:t> of the mobile calling patterns in a Pakistani district during the dengue fever outbreak in 2013. Part of a Harvard University - Telenor big data research project. Mobile phone records may predict epidemics of mosquito-borne dengue virus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Biggest challenge: human analysis can’t keep up"/>
          <p:cNvSpPr txBox="1">
            <a:spLocks noGrp="1"/>
          </p:cNvSpPr>
          <p:nvPr>
            <p:ph type="title"/>
          </p:nvPr>
        </p:nvSpPr>
        <p:spPr>
          <a:prstGeom prst="rect">
            <a:avLst/>
          </a:prstGeom>
        </p:spPr>
        <p:txBody>
          <a:bodyPr/>
          <a:lstStyle>
            <a:lvl1pPr defTabSz="832104">
              <a:defRPr sz="1820"/>
            </a:lvl1pPr>
          </a:lstStyle>
          <a:p>
            <a:r>
              <a:t>Biggest challenge: human analysis can’t keep up</a:t>
            </a:r>
          </a:p>
        </p:txBody>
      </p:sp>
      <p:pic>
        <p:nvPicPr>
          <p:cNvPr id="229" name="Picture Placeholder 2" descr="Picture Placeholder 2"/>
          <p:cNvPicPr>
            <a:picLocks noGrp="1" noChangeAspect="1"/>
          </p:cNvPicPr>
          <p:nvPr>
            <p:ph type="pic" idx="13"/>
          </p:nvPr>
        </p:nvPicPr>
        <p:blipFill>
          <a:blip r:embed="rId3">
            <a:extLst/>
          </a:blip>
          <a:srcRect t="31790" r="665" b="16455"/>
          <a:stretch>
            <a:fillRect/>
          </a:stretch>
        </p:blipFill>
        <p:spPr>
          <a:xfrm>
            <a:off x="1828800" y="612775"/>
            <a:ext cx="5449889" cy="4114800"/>
          </a:xfrm>
          <a:prstGeom prst="rect">
            <a:avLst/>
          </a:prstGeom>
        </p:spPr>
      </p:pic>
      <p:sp>
        <p:nvSpPr>
          <p:cNvPr id="230" name="Image credits: François-Dominique (https://commons.wikimedia.org/wiki/File:Mldemos3.png), https://creativecommons.org/licenses/by-sa/4.0/legalcode"/>
          <p:cNvSpPr txBox="1">
            <a:spLocks noGrp="1"/>
          </p:cNvSpPr>
          <p:nvPr>
            <p:ph type="body" sz="quarter" idx="1"/>
          </p:nvPr>
        </p:nvSpPr>
        <p:spPr>
          <a:prstGeom prst="rect">
            <a:avLst/>
          </a:prstGeom>
        </p:spPr>
        <p:txBody>
          <a:bodyPr/>
          <a:lstStyle/>
          <a:p>
            <a:r>
              <a:t>Image credits: François-Dominique (https://commons.wikimedia.org/wiki/File:Mldemos3.png), </a:t>
            </a:r>
            <a:r>
              <a:rPr u="sng">
                <a:solidFill>
                  <a:srgbClr val="0000FF"/>
                </a:solidFill>
                <a:uFill>
                  <a:solidFill>
                    <a:srgbClr val="0000FF"/>
                  </a:solidFill>
                </a:uFill>
                <a:hlinkClick r:id="rId4"/>
              </a:rPr>
              <a:t>https://creativecommons.org/licenses/by-sa/4.0/legalcode</a:t>
            </a:r>
          </a:p>
        </p:txBody>
      </p:sp>
      <p:sp>
        <p:nvSpPr>
          <p:cNvPr id="231" name="Classifiers, predictors, cluster detectors, anomaly detectors…"/>
          <p:cNvSpPr txBox="1"/>
          <p:nvPr/>
        </p:nvSpPr>
        <p:spPr>
          <a:xfrm>
            <a:off x="483022" y="6101079"/>
            <a:ext cx="6275448" cy="6173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Classifiers, predictors, cluster detectors, anomaly detectors</a:t>
            </a:r>
          </a:p>
          <a:p>
            <a:r>
              <a:rPr dirty="0"/>
              <a:t>created (hopefully!…) automatically, without human guidance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Discussion"/>
          <p:cNvSpPr txBox="1">
            <a:spLocks noGrp="1"/>
          </p:cNvSpPr>
          <p:nvPr>
            <p:ph type="title"/>
          </p:nvPr>
        </p:nvSpPr>
        <p:spPr>
          <a:prstGeom prst="rect">
            <a:avLst/>
          </a:prstGeom>
        </p:spPr>
        <p:txBody>
          <a:bodyPr/>
          <a:lstStyle/>
          <a:p>
            <a:pPr lvl="1"/>
            <a:r>
              <a:t>Discussion</a:t>
            </a:r>
          </a:p>
        </p:txBody>
      </p:sp>
      <p:sp>
        <p:nvSpPr>
          <p:cNvPr id="236" name="What do we want from AI (Artificial Intelligence) for BD (Big Data) analytics?…"/>
          <p:cNvSpPr txBox="1">
            <a:spLocks noGrp="1"/>
          </p:cNvSpPr>
          <p:nvPr>
            <p:ph type="body" idx="1"/>
          </p:nvPr>
        </p:nvSpPr>
        <p:spPr>
          <a:prstGeom prst="rect">
            <a:avLst/>
          </a:prstGeom>
        </p:spPr>
        <p:txBody>
          <a:bodyPr/>
          <a:lstStyle/>
          <a:p>
            <a:r>
              <a:t>What do we want from AI (Artificial Intelligence) for BD (Big Data) analytics?</a:t>
            </a:r>
          </a:p>
          <a:p>
            <a:r>
              <a:t>Why classical statistics has limitations in dealing with BD?</a:t>
            </a:r>
          </a:p>
          <a:p>
            <a:r>
              <a:t>What other applications of AI are around us?</a:t>
            </a:r>
          </a:p>
          <a:p>
            <a:r>
              <a:t>What are the social, economical, and ethical implications of AI?</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Motivations and use cases"/>
          <p:cNvSpPr txBox="1">
            <a:spLocks noGrp="1"/>
          </p:cNvSpPr>
          <p:nvPr>
            <p:ph type="title"/>
          </p:nvPr>
        </p:nvSpPr>
        <p:spPr>
          <a:prstGeom prst="rect">
            <a:avLst/>
          </a:prstGeom>
        </p:spPr>
        <p:txBody>
          <a:bodyPr/>
          <a:lstStyle/>
          <a:p>
            <a:r>
              <a:t>Motivations and use cases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IoT + BD in Healthcare"/>
          <p:cNvSpPr txBox="1">
            <a:spLocks noGrp="1"/>
          </p:cNvSpPr>
          <p:nvPr>
            <p:ph type="title"/>
          </p:nvPr>
        </p:nvSpPr>
        <p:spPr>
          <a:prstGeom prst="rect">
            <a:avLst/>
          </a:prstGeom>
        </p:spPr>
        <p:txBody>
          <a:bodyPr/>
          <a:lstStyle/>
          <a:p>
            <a:r>
              <a:t>IoT + BD in Healthcare</a:t>
            </a:r>
          </a:p>
        </p:txBody>
      </p:sp>
      <p:sp>
        <p:nvSpPr>
          <p:cNvPr id="241" name="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
          <p:cNvSpPr txBox="1">
            <a:spLocks noGrp="1"/>
          </p:cNvSpPr>
          <p:nvPr>
            <p:ph type="body" sz="half" idx="1"/>
          </p:nvPr>
        </p:nvSpPr>
        <p:spPr>
          <a:xfrm>
            <a:off x="457200" y="1535112"/>
            <a:ext cx="8034288" cy="2140695"/>
          </a:xfrm>
          <a:prstGeom prst="rect">
            <a:avLst/>
          </a:prstGeom>
        </p:spPr>
        <p:txBody>
          <a:bodyPr>
            <a:normAutofit lnSpcReduction="10000"/>
          </a:bodyPr>
          <a:lstStyle>
            <a:lvl1pPr defTabSz="786384">
              <a:spcBef>
                <a:spcPts val="400"/>
              </a:spcBef>
              <a:defRPr sz="2064"/>
            </a:lvl1pPr>
          </a:lstStyle>
          <a:p>
            <a:r>
              <a:t>Asthmapolis (…) is on a mission to hack your inhaler. The startup has designed snap-on, Bluetooth-enabled sensors that track how often people are using their inhalers (along with location and time-of-day), along with analytics and mobile apps for iOS and Android to help them visualize and understand their triggers and trends while receiving personalized feedback.</a:t>
            </a:r>
          </a:p>
        </p:txBody>
      </p:sp>
      <p:sp>
        <p:nvSpPr>
          <p:cNvPr id="242" name="… early studies found that this access to realtime data was able to reduce the number of people with uncontrolled asthma (or those not regularly using inhalers) by 50 percent."/>
          <p:cNvSpPr txBox="1"/>
          <p:nvPr/>
        </p:nvSpPr>
        <p:spPr>
          <a:xfrm>
            <a:off x="457200" y="3884612"/>
            <a:ext cx="8034288" cy="124643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defTabSz="822959">
              <a:spcBef>
                <a:spcPts val="500"/>
              </a:spcBef>
              <a:defRPr sz="2159" b="1"/>
            </a:pPr>
            <a:r>
              <a:t>… early studies found that this access to realtime data was able to </a:t>
            </a:r>
            <a:r>
              <a:rPr>
                <a:solidFill>
                  <a:srgbClr val="FF2600"/>
                </a:solidFill>
              </a:rPr>
              <a:t>reduce the number of people with uncontrolled asthma (or those not regularly using inhalers) by 50 percent.</a:t>
            </a:r>
          </a:p>
        </p:txBody>
      </p:sp>
      <p:sp>
        <p:nvSpPr>
          <p:cNvPr id="243" name="https://techcrunch.com/2013/04/05/asthmapolis-wants-to-hack-the-inhaler-and-help-26-million-americans-better-track-and-manage-their-asthma/"/>
          <p:cNvSpPr txBox="1"/>
          <p:nvPr/>
        </p:nvSpPr>
        <p:spPr>
          <a:xfrm>
            <a:off x="696058" y="5643879"/>
            <a:ext cx="7751885"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https://techcrunch.com/2013/04/05/asthmapolis-wants-to-hack-the-inhaler-and-help-26-million-americans-better-track-and-manage-their-asthma/</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nt disease detection and prediction"/>
          <p:cNvSpPr txBox="1">
            <a:spLocks noGrp="1"/>
          </p:cNvSpPr>
          <p:nvPr>
            <p:ph type="title"/>
          </p:nvPr>
        </p:nvSpPr>
        <p:spPr>
          <a:xfrm>
            <a:off x="1785888" y="4876800"/>
            <a:ext cx="5486401" cy="566738"/>
          </a:xfrm>
          <a:prstGeom prst="rect">
            <a:avLst/>
          </a:prstGeom>
        </p:spPr>
        <p:txBody>
          <a:bodyPr/>
          <a:lstStyle/>
          <a:p>
            <a:r>
              <a:t>Plant disease detection and prediction</a:t>
            </a:r>
          </a:p>
        </p:txBody>
      </p:sp>
      <p:pic>
        <p:nvPicPr>
          <p:cNvPr id="248" name="Picture Placeholder 2" descr="Picture Placeholder 2"/>
          <p:cNvPicPr>
            <a:picLocks noGrp="1" noChangeAspect="1"/>
          </p:cNvPicPr>
          <p:nvPr>
            <p:ph type="pic" idx="13"/>
          </p:nvPr>
        </p:nvPicPr>
        <p:blipFill>
          <a:blip r:embed="rId3">
            <a:extLst/>
          </a:blip>
          <a:srcRect l="1326" t="8695" r="53749" b="54805"/>
          <a:stretch>
            <a:fillRect/>
          </a:stretch>
        </p:blipFill>
        <p:spPr>
          <a:xfrm>
            <a:off x="1938288" y="1180190"/>
            <a:ext cx="5181701" cy="1788048"/>
          </a:xfrm>
          <a:prstGeom prst="rect">
            <a:avLst/>
          </a:prstGeom>
        </p:spPr>
      </p:pic>
      <p:sp>
        <p:nvSpPr>
          <p:cNvPr id="249" name="Date palms in Algeria are threatened by the “white scale” pest.…"/>
          <p:cNvSpPr txBox="1">
            <a:spLocks noGrp="1"/>
          </p:cNvSpPr>
          <p:nvPr>
            <p:ph type="body" sz="quarter" idx="1"/>
          </p:nvPr>
        </p:nvSpPr>
        <p:spPr>
          <a:prstGeom prst="rect">
            <a:avLst/>
          </a:prstGeom>
        </p:spPr>
        <p:txBody>
          <a:bodyPr/>
          <a:lstStyle/>
          <a:p>
            <a:r>
              <a:t>Date palms in Algeria are threatened by the “white scale” pest.</a:t>
            </a:r>
          </a:p>
          <a:p>
            <a:r>
              <a:t>Image classification with AI detects infections, IoT sensor data helps analyze environmental conditions promoting infections.</a:t>
            </a:r>
          </a:p>
        </p:txBody>
      </p:sp>
      <p:pic>
        <p:nvPicPr>
          <p:cNvPr id="250" name="Picture Placeholder 2" descr="Picture Placeholder 2"/>
          <p:cNvPicPr>
            <a:picLocks noChangeAspect="1"/>
          </p:cNvPicPr>
          <p:nvPr/>
        </p:nvPicPr>
        <p:blipFill>
          <a:blip r:embed="rId3">
            <a:extLst/>
          </a:blip>
          <a:srcRect l="54489" t="8505" r="1689" b="53932"/>
          <a:stretch>
            <a:fillRect/>
          </a:stretch>
        </p:blipFill>
        <p:spPr>
          <a:xfrm>
            <a:off x="1945432" y="2981862"/>
            <a:ext cx="5167347" cy="1881161"/>
          </a:xfrm>
          <a:prstGeom prst="rect">
            <a:avLst/>
          </a:prstGeom>
          <a:ln w="12700">
            <a:miter lim="400000"/>
          </a:ln>
        </p:spPr>
      </p:pic>
      <p:sp>
        <p:nvSpPr>
          <p:cNvPr id="251" name="IoT + BD in Agriculture"/>
          <p:cNvSpPr txBox="1"/>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a:defRPr sz="4400"/>
            </a:lvl1pPr>
          </a:lstStyle>
          <a:p>
            <a:r>
              <a:t>IoT + BD in Agriculture</a:t>
            </a:r>
          </a:p>
        </p:txBody>
      </p:sp>
      <p:sp>
        <p:nvSpPr>
          <p:cNvPr id="252" name="Tech4Dev 2018 Lausanne…"/>
          <p:cNvSpPr txBox="1"/>
          <p:nvPr/>
        </p:nvSpPr>
        <p:spPr>
          <a:xfrm>
            <a:off x="146996" y="6107429"/>
            <a:ext cx="5740298" cy="70958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just" defTabSz="449580">
              <a:defRPr sz="1100">
                <a:uFill>
                  <a:solidFill>
                    <a:srgbClr val="000000"/>
                  </a:solidFill>
                </a:uFill>
              </a:defRPr>
            </a:pPr>
            <a:r>
              <a:t>Tech4Dev 2018 Lausanne</a:t>
            </a:r>
          </a:p>
          <a:p>
            <a:pPr algn="just" defTabSz="449580">
              <a:defRPr sz="1100">
                <a:uFill>
                  <a:solidFill>
                    <a:srgbClr val="000000"/>
                  </a:solidFill>
                </a:uFill>
              </a:defRPr>
            </a:pPr>
            <a:r>
              <a:rPr sz="1200" b="1">
                <a:solidFill>
                  <a:srgbClr val="4C4C4C"/>
                </a:solidFill>
                <a:uFill>
                  <a:solidFill>
                    <a:srgbClr val="4C4C4C"/>
                  </a:solidFill>
                </a:uFill>
              </a:rPr>
              <a:t>IoT and AI Methods for Plant Disease Detection in Developing Countries </a:t>
            </a:r>
          </a:p>
          <a:p>
            <a:pPr algn="just" defTabSz="449580">
              <a:defRPr sz="1100">
                <a:uFill>
                  <a:solidFill>
                    <a:srgbClr val="000000"/>
                  </a:solidFill>
                </a:uFill>
              </a:defRPr>
            </a:pPr>
            <a:r>
              <a:rPr sz="1000" b="1">
                <a:solidFill>
                  <a:srgbClr val="4C4C4C"/>
                </a:solidFill>
                <a:uFill>
                  <a:solidFill>
                    <a:srgbClr val="4C4C4C"/>
                  </a:solidFill>
                </a:uFill>
              </a:rPr>
              <a:t>Sandor Markon</a:t>
            </a:r>
            <a:r>
              <a:rPr sz="1000" b="1" baseline="31999">
                <a:solidFill>
                  <a:srgbClr val="4C4C4C"/>
                </a:solidFill>
                <a:uFill>
                  <a:solidFill>
                    <a:srgbClr val="4C4C4C"/>
                  </a:solidFill>
                </a:uFill>
              </a:rPr>
              <a:t>1</a:t>
            </a:r>
            <a:r>
              <a:rPr sz="1000" b="1">
                <a:solidFill>
                  <a:srgbClr val="4C4C4C"/>
                </a:solidFill>
                <a:uFill>
                  <a:solidFill>
                    <a:srgbClr val="4C4C4C"/>
                  </a:solidFill>
                </a:uFill>
              </a:rPr>
              <a:t>,  </a:t>
            </a:r>
            <a:r>
              <a:rPr sz="1000">
                <a:solidFill>
                  <a:srgbClr val="4C4C4C"/>
                </a:solidFill>
                <a:uFill>
                  <a:solidFill>
                    <a:srgbClr val="4C4C4C"/>
                  </a:solidFill>
                </a:uFill>
              </a:rPr>
              <a:t>Hadjer Hamaidi</a:t>
            </a:r>
            <a:r>
              <a:rPr sz="1000" b="1" baseline="31999">
                <a:solidFill>
                  <a:srgbClr val="4C4C4C"/>
                </a:solidFill>
                <a:uFill>
                  <a:solidFill>
                    <a:srgbClr val="4C4C4C"/>
                  </a:solidFill>
                </a:uFill>
              </a:rPr>
              <a:t>1</a:t>
            </a:r>
            <a:r>
              <a:rPr sz="1000">
                <a:solidFill>
                  <a:srgbClr val="4C4C4C"/>
                </a:solidFill>
                <a:uFill>
                  <a:solidFill>
                    <a:srgbClr val="4C4C4C"/>
                  </a:solidFill>
                </a:uFill>
              </a:rPr>
              <a:t>, Tun Tun</a:t>
            </a:r>
            <a:r>
              <a:t> </a:t>
            </a:r>
            <a:r>
              <a:rPr sz="1000">
                <a:solidFill>
                  <a:srgbClr val="4C4C4C"/>
                </a:solidFill>
                <a:uFill>
                  <a:solidFill>
                    <a:srgbClr val="4C4C4C"/>
                  </a:solidFill>
                </a:uFill>
              </a:rPr>
              <a:t>Win</a:t>
            </a:r>
            <a:r>
              <a:rPr sz="1000" b="1" baseline="31999">
                <a:solidFill>
                  <a:srgbClr val="4C4C4C"/>
                </a:solidFill>
                <a:uFill>
                  <a:solidFill>
                    <a:srgbClr val="4C4C4C"/>
                  </a:solidFill>
                </a:uFill>
              </a:rPr>
              <a:t>1</a:t>
            </a:r>
            <a:r>
              <a:rPr sz="1000">
                <a:solidFill>
                  <a:srgbClr val="4C4C4C"/>
                </a:solidFill>
                <a:uFill>
                  <a:solidFill>
                    <a:srgbClr val="4C4C4C"/>
                  </a:solidFill>
                </a:uFill>
              </a:rPr>
              <a:t>, Ronald Criollo</a:t>
            </a:r>
            <a:r>
              <a:rPr sz="1000" b="1" baseline="31999">
                <a:solidFill>
                  <a:srgbClr val="4C4C4C"/>
                </a:solidFill>
                <a:uFill>
                  <a:solidFill>
                    <a:srgbClr val="4C4C4C"/>
                  </a:solidFill>
                </a:uFill>
              </a:rPr>
              <a:t>2</a:t>
            </a:r>
            <a:r>
              <a:rPr sz="1000">
                <a:solidFill>
                  <a:srgbClr val="4C4C4C"/>
                </a:solidFill>
                <a:uFill>
                  <a:solidFill>
                    <a:srgbClr val="4C4C4C"/>
                  </a:solidFill>
                </a:uFill>
              </a:rPr>
              <a:t>,  Ryo Ohtera</a:t>
            </a:r>
            <a:r>
              <a:rPr sz="1000" b="1" baseline="31999">
                <a:solidFill>
                  <a:srgbClr val="4C4C4C"/>
                </a:solidFill>
                <a:uFill>
                  <a:solidFill>
                    <a:srgbClr val="4C4C4C"/>
                  </a:solidFill>
                </a:uFill>
              </a:rPr>
              <a:t>1</a:t>
            </a:r>
            <a:r>
              <a:rPr sz="1000">
                <a:solidFill>
                  <a:srgbClr val="4C4C4C"/>
                </a:solidFill>
                <a:uFill>
                  <a:solidFill>
                    <a:srgbClr val="4C4C4C"/>
                  </a:solidFill>
                </a:uFill>
              </a:rPr>
              <a:t>, Marco Zennaro</a:t>
            </a:r>
            <a:r>
              <a:rPr sz="1000" b="1" baseline="31999">
                <a:solidFill>
                  <a:srgbClr val="4C4C4C"/>
                </a:solidFill>
                <a:uFill>
                  <a:solidFill>
                    <a:srgbClr val="4C4C4C"/>
                  </a:solidFill>
                </a:uFill>
              </a:rPr>
              <a:t>1,3</a:t>
            </a:r>
            <a:endParaRPr sz="1000" b="1">
              <a:solidFill>
                <a:srgbClr val="4472C4"/>
              </a:solidFill>
              <a:uFill>
                <a:solidFill>
                  <a:srgbClr val="4472C4"/>
                </a:solidFill>
              </a:u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oT + BD in Electricity Distribution"/>
          <p:cNvSpPr txBox="1">
            <a:spLocks noGrp="1"/>
          </p:cNvSpPr>
          <p:nvPr>
            <p:ph type="title"/>
          </p:nvPr>
        </p:nvSpPr>
        <p:spPr>
          <a:prstGeom prst="rect">
            <a:avLst/>
          </a:prstGeom>
        </p:spPr>
        <p:txBody>
          <a:bodyPr>
            <a:normAutofit fontScale="90000"/>
          </a:bodyPr>
          <a:lstStyle>
            <a:lvl1pPr defTabSz="896111">
              <a:defRPr sz="4312"/>
            </a:lvl1pPr>
          </a:lstStyle>
          <a:p>
            <a:r>
              <a:t>IoT + BD in Electricity Distribution</a:t>
            </a:r>
          </a:p>
        </p:txBody>
      </p:sp>
      <p:sp>
        <p:nvSpPr>
          <p:cNvPr id="257" name="Advanced metering infrastructure (AMI):…"/>
          <p:cNvSpPr txBox="1">
            <a:spLocks noGrp="1"/>
          </p:cNvSpPr>
          <p:nvPr>
            <p:ph type="body" sz="half" idx="1"/>
          </p:nvPr>
        </p:nvSpPr>
        <p:spPr>
          <a:xfrm>
            <a:off x="457200" y="1535112"/>
            <a:ext cx="8034288" cy="2762053"/>
          </a:xfrm>
          <a:prstGeom prst="rect">
            <a:avLst/>
          </a:prstGeom>
        </p:spPr>
        <p:txBody>
          <a:bodyPr/>
          <a:lstStyle/>
          <a:p>
            <a:r>
              <a:t>Advanced metering infrastructure (AMI):</a:t>
            </a:r>
          </a:p>
          <a:p>
            <a:pPr lvl="1"/>
            <a:r>
              <a:t>essential for Smart Grids</a:t>
            </a:r>
          </a:p>
          <a:p>
            <a:pPr lvl="1"/>
            <a:r>
              <a:t>not only billing but system monitoring, outage detection</a:t>
            </a:r>
          </a:p>
          <a:p>
            <a:pPr lvl="1"/>
            <a:r>
              <a:t>real time analytics with Stream Computing</a:t>
            </a:r>
          </a:p>
        </p:txBody>
      </p:sp>
      <p:sp>
        <p:nvSpPr>
          <p:cNvPr id="258" name="Big Data Analytics for Distribution System Monitoring in Smart Grid…"/>
          <p:cNvSpPr txBox="1"/>
          <p:nvPr/>
        </p:nvSpPr>
        <p:spPr>
          <a:xfrm>
            <a:off x="598401" y="5275579"/>
            <a:ext cx="7751886"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Big Data Analytics for Distribution System Monitoring in Smart Grid </a:t>
            </a:r>
          </a:p>
          <a:p>
            <a:r>
              <a:t>Shibily Joseph* and Jasmin E A </a:t>
            </a:r>
          </a:p>
          <a:p>
            <a:r>
              <a:t>Government Engineering College, Thrissur, Kerala, India </a:t>
            </a:r>
          </a:p>
          <a:p>
            <a:r>
              <a:rPr u="sng">
                <a:solidFill>
                  <a:srgbClr val="0000FF"/>
                </a:solidFill>
                <a:uFill>
                  <a:solidFill>
                    <a:srgbClr val="0000FF"/>
                  </a:solidFill>
                </a:uFill>
                <a:hlinkClick r:id="rId3"/>
              </a:rPr>
              <a:t>http://www.sersc.org/journals/IJSH/vol11_no5_2017/2.pdf</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tate of art tools"/>
          <p:cNvSpPr txBox="1">
            <a:spLocks noGrp="1"/>
          </p:cNvSpPr>
          <p:nvPr>
            <p:ph type="title"/>
          </p:nvPr>
        </p:nvSpPr>
        <p:spPr>
          <a:prstGeom prst="rect">
            <a:avLst/>
          </a:prstGeom>
        </p:spPr>
        <p:txBody>
          <a:bodyPr/>
          <a:lstStyle/>
          <a:p>
            <a:r>
              <a:t>State of art tools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Many Open Source and commercial offerings"/>
          <p:cNvSpPr txBox="1">
            <a:spLocks noGrp="1"/>
          </p:cNvSpPr>
          <p:nvPr>
            <p:ph type="title"/>
          </p:nvPr>
        </p:nvSpPr>
        <p:spPr>
          <a:prstGeom prst="rect">
            <a:avLst/>
          </a:prstGeom>
        </p:spPr>
        <p:txBody>
          <a:bodyPr/>
          <a:lstStyle/>
          <a:p>
            <a:pPr lvl="1" algn="l" defTabSz="896111">
              <a:defRPr sz="1960" b="1"/>
            </a:pPr>
            <a:r>
              <a:t>Many Open Source and commercial offerings</a:t>
            </a:r>
          </a:p>
        </p:txBody>
      </p:sp>
      <p:pic>
        <p:nvPicPr>
          <p:cNvPr id="265" name="Picture Placeholder 2" descr="Picture Placeholder 2"/>
          <p:cNvPicPr>
            <a:picLocks noGrp="1" noChangeAspect="1"/>
          </p:cNvPicPr>
          <p:nvPr>
            <p:ph type="pic" idx="13"/>
          </p:nvPr>
        </p:nvPicPr>
        <p:blipFill>
          <a:blip r:embed="rId3">
            <a:extLst/>
          </a:blip>
          <a:srcRect/>
          <a:stretch>
            <a:fillRect/>
          </a:stretch>
        </p:blipFill>
        <p:spPr>
          <a:xfrm>
            <a:off x="1581186" y="957055"/>
            <a:ext cx="2422870" cy="612185"/>
          </a:xfrm>
          <a:prstGeom prst="rect">
            <a:avLst/>
          </a:prstGeom>
        </p:spPr>
      </p:pic>
      <p:sp>
        <p:nvSpPr>
          <p:cNvPr id="266" name="IBM, Google, Amazon, …"/>
          <p:cNvSpPr txBox="1">
            <a:spLocks noGrp="1"/>
          </p:cNvSpPr>
          <p:nvPr>
            <p:ph type="body" sz="quarter" idx="1"/>
          </p:nvPr>
        </p:nvSpPr>
        <p:spPr>
          <a:prstGeom prst="rect">
            <a:avLst/>
          </a:prstGeom>
        </p:spPr>
        <p:txBody>
          <a:bodyPr/>
          <a:lstStyle/>
          <a:p>
            <a:r>
              <a:t>IBM, Google, Amazon, …</a:t>
            </a:r>
          </a:p>
        </p:txBody>
      </p:sp>
      <p:pic>
        <p:nvPicPr>
          <p:cNvPr id="267" name="Picture Placeholder 2" descr="Picture Placeholder 2"/>
          <p:cNvPicPr>
            <a:picLocks noChangeAspect="1"/>
          </p:cNvPicPr>
          <p:nvPr/>
        </p:nvPicPr>
        <p:blipFill>
          <a:blip r:embed="rId4">
            <a:extLst/>
          </a:blip>
          <a:srcRect/>
          <a:stretch>
            <a:fillRect/>
          </a:stretch>
        </p:blipFill>
        <p:spPr>
          <a:xfrm>
            <a:off x="2414587" y="1485759"/>
            <a:ext cx="2457867" cy="1307376"/>
          </a:xfrm>
          <a:prstGeom prst="rect">
            <a:avLst/>
          </a:prstGeom>
          <a:ln w="12700">
            <a:miter lim="400000"/>
          </a:ln>
        </p:spPr>
      </p:pic>
      <p:sp>
        <p:nvSpPr>
          <p:cNvPr id="268" name="Handle huge amounts of data"/>
          <p:cNvSpPr txBox="1"/>
          <p:nvPr/>
        </p:nvSpPr>
        <p:spPr>
          <a:xfrm>
            <a:off x="4078711" y="1077634"/>
            <a:ext cx="3103511"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Handle huge amounts of data</a:t>
            </a:r>
          </a:p>
        </p:txBody>
      </p:sp>
      <p:sp>
        <p:nvSpPr>
          <p:cNvPr id="269" name="Create distributed process flows"/>
          <p:cNvSpPr txBox="1"/>
          <p:nvPr/>
        </p:nvSpPr>
        <p:spPr>
          <a:xfrm>
            <a:off x="4815311" y="1763434"/>
            <a:ext cx="335677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Create distributed process flows</a:t>
            </a:r>
          </a:p>
        </p:txBody>
      </p:sp>
      <p:sp>
        <p:nvSpPr>
          <p:cNvPr id="270" name="We will do it with PySpark"/>
          <p:cNvSpPr txBox="1"/>
          <p:nvPr/>
        </p:nvSpPr>
        <p:spPr>
          <a:xfrm>
            <a:off x="4967711" y="2449234"/>
            <a:ext cx="2767978"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We will do it with </a:t>
            </a:r>
            <a:r>
              <a:rPr b="1" i="1"/>
              <a:t>PySpark</a:t>
            </a:r>
          </a:p>
        </p:txBody>
      </p:sp>
      <p:sp>
        <p:nvSpPr>
          <p:cNvPr id="271" name="Spatio-temporal analysis with Thunder"/>
          <p:cNvSpPr txBox="1"/>
          <p:nvPr/>
        </p:nvSpPr>
        <p:spPr>
          <a:xfrm>
            <a:off x="3533287" y="2939117"/>
            <a:ext cx="3988108"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Spatio-temporal analysis with Thunder</a:t>
            </a:r>
          </a:p>
        </p:txBody>
      </p:sp>
      <p:pic>
        <p:nvPicPr>
          <p:cNvPr id="272" name="Image" descr="Image"/>
          <p:cNvPicPr>
            <a:picLocks noChangeAspect="1"/>
          </p:cNvPicPr>
          <p:nvPr/>
        </p:nvPicPr>
        <p:blipFill>
          <a:blip r:embed="rId5">
            <a:extLst/>
          </a:blip>
          <a:stretch>
            <a:fillRect/>
          </a:stretch>
        </p:blipFill>
        <p:spPr>
          <a:xfrm>
            <a:off x="1945372" y="3310863"/>
            <a:ext cx="1420129" cy="1210337"/>
          </a:xfrm>
          <a:prstGeom prst="rect">
            <a:avLst/>
          </a:prstGeom>
          <a:ln w="12700">
            <a:miter lim="400000"/>
          </a:ln>
        </p:spPr>
      </p:pic>
      <p:sp>
        <p:nvSpPr>
          <p:cNvPr id="273" name="Deep Learning with TensorFlow"/>
          <p:cNvSpPr txBox="1"/>
          <p:nvPr/>
        </p:nvSpPr>
        <p:spPr>
          <a:xfrm>
            <a:off x="3661359" y="4114800"/>
            <a:ext cx="3302086"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Deep Learning with TensorFlow</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elf-study assignment"/>
          <p:cNvSpPr txBox="1">
            <a:spLocks noGrp="1"/>
          </p:cNvSpPr>
          <p:nvPr>
            <p:ph type="title"/>
          </p:nvPr>
        </p:nvSpPr>
        <p:spPr>
          <a:prstGeom prst="rect">
            <a:avLst/>
          </a:prstGeom>
        </p:spPr>
        <p:txBody>
          <a:bodyPr/>
          <a:lstStyle/>
          <a:p>
            <a:r>
              <a:t>Self-study assignment</a:t>
            </a:r>
          </a:p>
        </p:txBody>
      </p:sp>
      <p:sp>
        <p:nvSpPr>
          <p:cNvPr id="278" name="Find examples of IoT applications…"/>
          <p:cNvSpPr txBox="1">
            <a:spLocks noGrp="1"/>
          </p:cNvSpPr>
          <p:nvPr>
            <p:ph type="body" idx="1"/>
          </p:nvPr>
        </p:nvSpPr>
        <p:spPr>
          <a:prstGeom prst="rect">
            <a:avLst/>
          </a:prstGeom>
        </p:spPr>
        <p:txBody>
          <a:bodyPr/>
          <a:lstStyle/>
          <a:p>
            <a:r>
              <a:t>Find examples of IoT applications</a:t>
            </a:r>
          </a:p>
          <a:p>
            <a:r>
              <a:t>Select one that is close to you personally</a:t>
            </a:r>
          </a:p>
          <a:p>
            <a:r>
              <a:t>What data is going to be generated?</a:t>
            </a:r>
          </a:p>
          <a:p>
            <a:r>
              <a:t>What would be great to discover from it?</a:t>
            </a:r>
          </a:p>
          <a:p>
            <a:r>
              <a:t>What is the approach if it were “small data”?</a:t>
            </a:r>
          </a:p>
          <a:p>
            <a:r>
              <a:t>Can you find tools, frameworks?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Outline of the course"/>
          <p:cNvSpPr txBox="1">
            <a:spLocks noGrp="1"/>
          </p:cNvSpPr>
          <p:nvPr>
            <p:ph type="title"/>
          </p:nvPr>
        </p:nvSpPr>
        <p:spPr>
          <a:prstGeom prst="rect">
            <a:avLst/>
          </a:prstGeom>
        </p:spPr>
        <p:txBody>
          <a:bodyPr/>
          <a:lstStyle/>
          <a:p>
            <a:r>
              <a:rPr dirty="0"/>
              <a:t>Outline of the course</a:t>
            </a:r>
          </a:p>
        </p:txBody>
      </p:sp>
      <p:sp>
        <p:nvSpPr>
          <p:cNvPr id="131" name="IoT (Internet of Things) skills include dealing with the data generated by the IoT sensors, cameras, devices.  We will see some examples.…"/>
          <p:cNvSpPr txBox="1">
            <a:spLocks noGrp="1"/>
          </p:cNvSpPr>
          <p:nvPr>
            <p:ph type="body" idx="1"/>
          </p:nvPr>
        </p:nvSpPr>
        <p:spPr>
          <a:xfrm>
            <a:off x="457200" y="1600200"/>
            <a:ext cx="8229600" cy="4951740"/>
          </a:xfrm>
          <a:prstGeom prst="rect">
            <a:avLst/>
          </a:prstGeom>
        </p:spPr>
        <p:txBody>
          <a:bodyPr/>
          <a:lstStyle/>
          <a:p>
            <a:pPr marL="0" indent="0">
              <a:buSzTx/>
              <a:buFontTx/>
              <a:buNone/>
            </a:pPr>
            <a:r>
              <a:t>IoT (Internet of Things) skills include dealing with the data generated by the IoT sensors, cameras, devices.  We will see some examples.</a:t>
            </a:r>
          </a:p>
          <a:p>
            <a:pPr marL="0" indent="0">
              <a:buSzTx/>
              <a:buFontTx/>
              <a:buNone/>
            </a:pPr>
            <a:endParaRPr/>
          </a:p>
          <a:p>
            <a:pPr marL="0" indent="0">
              <a:buSzTx/>
              <a:buFontTx/>
              <a:buNone/>
            </a:pPr>
            <a:r>
              <a:t>This usually means handling huge amounts of data (Big Data, BD) that are often continually updated and streamed.</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ummary of the lecture"/>
          <p:cNvSpPr txBox="1">
            <a:spLocks noGrp="1"/>
          </p:cNvSpPr>
          <p:nvPr>
            <p:ph type="title"/>
          </p:nvPr>
        </p:nvSpPr>
        <p:spPr>
          <a:prstGeom prst="rect">
            <a:avLst/>
          </a:prstGeom>
        </p:spPr>
        <p:txBody>
          <a:bodyPr/>
          <a:lstStyle/>
          <a:p>
            <a:r>
              <a:t>Summary of the lecture</a:t>
            </a:r>
          </a:p>
        </p:txBody>
      </p:sp>
      <p:sp>
        <p:nvSpPr>
          <p:cNvPr id="283" name="The lecture gives introduction to the basics of IoT:…"/>
          <p:cNvSpPr txBox="1">
            <a:spLocks noGrp="1"/>
          </p:cNvSpPr>
          <p:nvPr>
            <p:ph type="body" idx="1"/>
          </p:nvPr>
        </p:nvSpPr>
        <p:spPr>
          <a:xfrm>
            <a:off x="457200" y="1600200"/>
            <a:ext cx="8229600" cy="4827758"/>
          </a:xfrm>
          <a:prstGeom prst="rect">
            <a:avLst/>
          </a:prstGeom>
        </p:spPr>
        <p:txBody>
          <a:bodyPr>
            <a:normAutofit lnSpcReduction="10000"/>
          </a:bodyPr>
          <a:lstStyle/>
          <a:p>
            <a:pPr marL="0" indent="0">
              <a:buSzTx/>
              <a:buFontTx/>
              <a:buNone/>
            </a:pPr>
            <a:r>
              <a:t>The lecture gives introduction to the basics of IoT:</a:t>
            </a:r>
          </a:p>
          <a:p>
            <a:pPr marL="320842" indent="-320842">
              <a:buFontTx/>
            </a:pPr>
            <a:r>
              <a:t>roots in traditional data collection </a:t>
            </a:r>
          </a:p>
          <a:p>
            <a:pPr marL="320842" indent="-320842">
              <a:buFontTx/>
            </a:pPr>
            <a:r>
              <a:t>what makes it a pervasive transforming force</a:t>
            </a:r>
          </a:p>
          <a:p>
            <a:pPr marL="320842" indent="-320842">
              <a:buFontTx/>
            </a:pPr>
            <a:r>
              <a:t>changes due to BD (Big Data) for IoT</a:t>
            </a:r>
          </a:p>
          <a:p>
            <a:pPr marL="320842" indent="-320842">
              <a:buFontTx/>
            </a:pPr>
            <a:r>
              <a:t>extending statistics with AI (Artificial Intelligence) methods</a:t>
            </a:r>
          </a:p>
          <a:p>
            <a:pPr marL="0" indent="0">
              <a:buSzTx/>
              <a:buFontTx/>
              <a:buNone/>
            </a:pPr>
            <a:r>
              <a:t>Our focus: </a:t>
            </a:r>
            <a:r>
              <a:rPr b="1"/>
              <a:t>IoT+BD+AI</a:t>
            </a:r>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Outline of the course"/>
          <p:cNvSpPr txBox="1">
            <a:spLocks noGrp="1"/>
          </p:cNvSpPr>
          <p:nvPr>
            <p:ph type="title"/>
          </p:nvPr>
        </p:nvSpPr>
        <p:spPr>
          <a:prstGeom prst="rect">
            <a:avLst/>
          </a:prstGeom>
        </p:spPr>
        <p:txBody>
          <a:bodyPr/>
          <a:lstStyle/>
          <a:p>
            <a:r>
              <a:t>Outline of the course</a:t>
            </a:r>
          </a:p>
        </p:txBody>
      </p:sp>
      <p:sp>
        <p:nvSpPr>
          <p:cNvPr id="136" name="Also important is the application of advanced data processing, including the use of AI (Artificial Intelligence) techniques.…"/>
          <p:cNvSpPr txBox="1">
            <a:spLocks noGrp="1"/>
          </p:cNvSpPr>
          <p:nvPr>
            <p:ph type="body" idx="1"/>
          </p:nvPr>
        </p:nvSpPr>
        <p:spPr>
          <a:xfrm>
            <a:off x="457200" y="1600200"/>
            <a:ext cx="8229600" cy="4951740"/>
          </a:xfrm>
          <a:prstGeom prst="rect">
            <a:avLst/>
          </a:prstGeom>
        </p:spPr>
        <p:txBody>
          <a:bodyPr/>
          <a:lstStyle/>
          <a:p>
            <a:pPr marL="0" indent="0">
              <a:buSzTx/>
              <a:buFontTx/>
              <a:buNone/>
            </a:pPr>
            <a:r>
              <a:t>Also important is the application of advanced data processing, including the use of AI (Artificial Intelligence) techniques.</a:t>
            </a:r>
          </a:p>
          <a:p>
            <a:pPr marL="0" indent="0">
              <a:buSzTx/>
              <a:buFontTx/>
              <a:buNone/>
            </a:pPr>
            <a:endParaRPr/>
          </a:p>
          <a:p>
            <a:pPr marL="0" indent="0">
              <a:buSzTx/>
              <a:buFontTx/>
              <a:buNone/>
            </a:pPr>
            <a:r>
              <a:t>This is an evolving field, we learn the state of art, but it will be only an introduction to self study. Students need to be prepared for continuing study after finishing the course.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Where are we in the Course?"/>
          <p:cNvSpPr txBox="1">
            <a:spLocks noGrp="1"/>
          </p:cNvSpPr>
          <p:nvPr>
            <p:ph type="title"/>
          </p:nvPr>
        </p:nvSpPr>
        <p:spPr>
          <a:prstGeom prst="rect">
            <a:avLst/>
          </a:prstGeom>
        </p:spPr>
        <p:txBody>
          <a:bodyPr/>
          <a:lstStyle/>
          <a:p>
            <a:r>
              <a:t>Where are we in the Course?</a:t>
            </a:r>
          </a:p>
        </p:txBody>
      </p:sp>
      <p:sp>
        <p:nvSpPr>
          <p:cNvPr id="141" name="Introduction: Background of IoT, Big Data, AI…"/>
          <p:cNvSpPr txBox="1">
            <a:spLocks noGrp="1"/>
          </p:cNvSpPr>
          <p:nvPr>
            <p:ph type="body" idx="1"/>
          </p:nvPr>
        </p:nvSpPr>
        <p:spPr>
          <a:prstGeom prst="rect">
            <a:avLst/>
          </a:prstGeom>
        </p:spPr>
        <p:txBody>
          <a:bodyPr>
            <a:normAutofit lnSpcReduction="10000"/>
          </a:bodyPr>
          <a:lstStyle/>
          <a:p>
            <a:pPr marL="322325" indent="-322325" defTabSz="859536">
              <a:defRPr sz="3008" b="1"/>
            </a:pPr>
            <a:r>
              <a:t>Introduction: Background of IoT, Big Data, AI</a:t>
            </a:r>
          </a:p>
          <a:p>
            <a:pPr marL="322325" indent="-322325" defTabSz="859536">
              <a:defRPr sz="3008"/>
            </a:pPr>
            <a:r>
              <a:t>Collect, analyze data from IoT on a large scale</a:t>
            </a:r>
          </a:p>
          <a:p>
            <a:pPr marL="322325" indent="-322325" defTabSz="859536">
              <a:defRPr sz="3008"/>
            </a:pPr>
            <a:r>
              <a:t>Elements and practice of statistics</a:t>
            </a:r>
          </a:p>
          <a:p>
            <a:pPr marL="322325" indent="-322325" defTabSz="859536">
              <a:defRPr sz="3008"/>
            </a:pPr>
            <a:r>
              <a:t>AI methods for data science</a:t>
            </a:r>
          </a:p>
          <a:p>
            <a:pPr marL="322325" indent="-322325" defTabSz="859536">
              <a:defRPr sz="3008"/>
            </a:pPr>
            <a:r>
              <a:t>Getting further with AI: internal workings</a:t>
            </a:r>
          </a:p>
          <a:p>
            <a:pPr marL="322325" indent="-322325" defTabSz="859536">
              <a:defRPr sz="3008"/>
            </a:pPr>
            <a:r>
              <a:t>Practical usage of AI for Big Data from IoT</a:t>
            </a:r>
          </a:p>
          <a:p>
            <a:pPr marL="322325" indent="-322325" defTabSz="859536">
              <a:defRPr sz="3008"/>
            </a:pPr>
            <a:r>
              <a:t>Moving into the real world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From telemetry to IoT"/>
          <p:cNvSpPr txBox="1">
            <a:spLocks noGrp="1"/>
          </p:cNvSpPr>
          <p:nvPr>
            <p:ph type="title"/>
          </p:nvPr>
        </p:nvSpPr>
        <p:spPr>
          <a:prstGeom prst="rect">
            <a:avLst/>
          </a:prstGeom>
        </p:spPr>
        <p:txBody>
          <a:bodyPr/>
          <a:lstStyle/>
          <a:p>
            <a:r>
              <a:t>From telemetry to IoT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lemetry: private communication when justified"/>
          <p:cNvSpPr txBox="1">
            <a:spLocks noGrp="1"/>
          </p:cNvSpPr>
          <p:nvPr>
            <p:ph type="title"/>
          </p:nvPr>
        </p:nvSpPr>
        <p:spPr>
          <a:prstGeom prst="rect">
            <a:avLst/>
          </a:prstGeom>
        </p:spPr>
        <p:txBody>
          <a:bodyPr/>
          <a:lstStyle>
            <a:lvl1pPr defTabSz="832104">
              <a:defRPr sz="1820"/>
            </a:lvl1pPr>
          </a:lstStyle>
          <a:p>
            <a:r>
              <a:t>Telemetry: private communication when justified</a:t>
            </a:r>
          </a:p>
        </p:txBody>
      </p:sp>
      <p:pic>
        <p:nvPicPr>
          <p:cNvPr id="148" name="Picture Placeholder 2" descr="Picture Placeholder 2"/>
          <p:cNvPicPr>
            <a:picLocks noGrp="1" noChangeAspect="1"/>
          </p:cNvPicPr>
          <p:nvPr>
            <p:ph type="pic" idx="13"/>
          </p:nvPr>
        </p:nvPicPr>
        <p:blipFill>
          <a:blip r:embed="rId3">
            <a:extLst/>
          </a:blip>
          <a:srcRect t="37494" b="6232"/>
          <a:stretch>
            <a:fillRect/>
          </a:stretch>
        </p:blipFill>
        <p:spPr>
          <a:prstGeom prst="rect">
            <a:avLst/>
          </a:prstGeom>
        </p:spPr>
      </p:pic>
      <p:sp>
        <p:nvSpPr>
          <p:cNvPr id="149" name="Typical uses: collecting field data for power distribution, meteorology, military, plants, geology, biology, ……"/>
          <p:cNvSpPr txBox="1">
            <a:spLocks noGrp="1"/>
          </p:cNvSpPr>
          <p:nvPr>
            <p:ph type="body" sz="quarter" idx="1"/>
          </p:nvPr>
        </p:nvSpPr>
        <p:spPr>
          <a:prstGeom prst="rect">
            <a:avLst/>
          </a:prstGeom>
        </p:spPr>
        <p:txBody>
          <a:bodyPr/>
          <a:lstStyle/>
          <a:p>
            <a:pPr defTabSz="850391">
              <a:defRPr sz="1302"/>
            </a:pPr>
            <a:r>
              <a:t>Typical uses: collecting field data for power distribution, meteorology, military, plants, geology, biology, …</a:t>
            </a:r>
          </a:p>
          <a:p>
            <a:pPr defTabSz="850391">
              <a:defRPr sz="1302"/>
            </a:pPr>
            <a:r>
              <a:t>Communication on dedicated lines, dedicated radio spectrum, microwave</a:t>
            </a:r>
          </a:p>
        </p:txBody>
      </p:sp>
      <p:sp>
        <p:nvSpPr>
          <p:cNvPr id="150" name="Case-by-case systems, different across domains, no unification"/>
          <p:cNvSpPr txBox="1"/>
          <p:nvPr/>
        </p:nvSpPr>
        <p:spPr>
          <a:xfrm>
            <a:off x="486756" y="6104254"/>
            <a:ext cx="6503602"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Case-by-case systems, different across domains, no unification</a:t>
            </a:r>
          </a:p>
        </p:txBody>
      </p:sp>
      <p:sp>
        <p:nvSpPr>
          <p:cNvPr id="151" name="• Public Domainview terms…"/>
          <p:cNvSpPr txBox="1"/>
          <p:nvPr/>
        </p:nvSpPr>
        <p:spPr>
          <a:xfrm>
            <a:off x="7319034" y="4450079"/>
            <a:ext cx="1686655" cy="31771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indent="-457200" defTabSz="457200">
              <a:tabLst>
                <a:tab pos="139700" algn="l"/>
                <a:tab pos="457200" algn="l"/>
              </a:tabLst>
              <a:defRPr sz="560">
                <a:solidFill>
                  <a:srgbClr val="0B0080"/>
                </a:solidFill>
              </a:defRPr>
            </a:pPr>
            <a:r>
              <a:t>	•	</a:t>
            </a:r>
            <a:r>
              <a:rPr u="sng">
                <a:solidFill>
                  <a:srgbClr val="0000FF"/>
                </a:solidFill>
                <a:uFill>
                  <a:solidFill>
                    <a:srgbClr val="0000FF"/>
                  </a:solidFill>
                </a:uFill>
                <a:hlinkClick r:id="rId4"/>
              </a:rPr>
              <a:t>Public Domain</a:t>
            </a:r>
            <a:r>
              <a:rPr>
                <a:solidFill>
                  <a:srgbClr val="222222"/>
                </a:solidFill>
              </a:rPr>
              <a:t>view terms</a:t>
            </a:r>
            <a:endParaRPr>
              <a:solidFill>
                <a:srgbClr val="3F4040"/>
              </a:solidFill>
            </a:endParaRPr>
          </a:p>
          <a:p>
            <a:pPr marL="457200" indent="-457200" defTabSz="457200">
              <a:tabLst>
                <a:tab pos="139700" algn="l"/>
                <a:tab pos="457200" algn="l"/>
              </a:tabLst>
              <a:defRPr sz="560">
                <a:solidFill>
                  <a:srgbClr val="3F4040"/>
                </a:solidFill>
              </a:defRPr>
            </a:pPr>
            <a:r>
              <a:t>	•	File:MITS Test Equipment 1973.jpg</a:t>
            </a:r>
          </a:p>
          <a:p>
            <a:pPr marL="457200" indent="-457200" defTabSz="457200">
              <a:tabLst>
                <a:tab pos="139700" algn="l"/>
                <a:tab pos="457200" algn="l"/>
              </a:tabLst>
              <a:defRPr sz="560">
                <a:solidFill>
                  <a:srgbClr val="3F4040"/>
                </a:solidFill>
              </a:defRPr>
            </a:pPr>
            <a:r>
              <a:t>	•	Created: 1 June 1973</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ernet of Things: connected devices everywhere"/>
          <p:cNvSpPr txBox="1">
            <a:spLocks noGrp="1"/>
          </p:cNvSpPr>
          <p:nvPr>
            <p:ph type="title"/>
          </p:nvPr>
        </p:nvSpPr>
        <p:spPr>
          <a:prstGeom prst="rect">
            <a:avLst/>
          </a:prstGeom>
        </p:spPr>
        <p:txBody>
          <a:bodyPr/>
          <a:lstStyle>
            <a:lvl1pPr defTabSz="813816">
              <a:defRPr sz="1779"/>
            </a:lvl1pPr>
          </a:lstStyle>
          <a:p>
            <a:r>
              <a:t>Internet of Things: connected devices everywhere</a:t>
            </a:r>
          </a:p>
        </p:txBody>
      </p:sp>
      <p:pic>
        <p:nvPicPr>
          <p:cNvPr id="156" name="Picture Placeholder 2" descr="Picture Placeholder 2"/>
          <p:cNvPicPr>
            <a:picLocks noGrp="1" noChangeAspect="1"/>
          </p:cNvPicPr>
          <p:nvPr>
            <p:ph type="pic" idx="13"/>
          </p:nvPr>
        </p:nvPicPr>
        <p:blipFill>
          <a:blip r:embed="rId3">
            <a:extLst/>
          </a:blip>
          <a:srcRect/>
          <a:stretch>
            <a:fillRect/>
          </a:stretch>
        </p:blipFill>
        <p:spPr>
          <a:prstGeom prst="rect">
            <a:avLst/>
          </a:prstGeom>
        </p:spPr>
      </p:pic>
      <p:sp>
        <p:nvSpPr>
          <p:cNvPr id="157" name="Image credits: By Wilgengebroed on Flickr [CC BY 2.0 (http://creativecommons.org/licenses/by/2.0)], via Wikimedia Commons"/>
          <p:cNvSpPr txBox="1">
            <a:spLocks noGrp="1"/>
          </p:cNvSpPr>
          <p:nvPr>
            <p:ph type="body" sz="quarter" idx="1"/>
          </p:nvPr>
        </p:nvSpPr>
        <p:spPr>
          <a:prstGeom prst="rect">
            <a:avLst/>
          </a:prstGeom>
        </p:spPr>
        <p:txBody>
          <a:bodyPr/>
          <a:lstStyle/>
          <a:p>
            <a:r>
              <a:t>Image credits: By Wilgengebroed on Flickr [CC BY 2.0 (http://creativecommons.org/licenses/by/2.0)], via Wikimedia Commons</a:t>
            </a:r>
          </a:p>
        </p:txBody>
      </p:sp>
      <p:sp>
        <p:nvSpPr>
          <p:cNvPr id="158" name="Fiber and mobile network connectivity brings free communication access…"/>
          <p:cNvSpPr txBox="1"/>
          <p:nvPr/>
        </p:nvSpPr>
        <p:spPr>
          <a:xfrm>
            <a:off x="550256" y="5939154"/>
            <a:ext cx="7511540" cy="6173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Fiber and mobile network connectivity brings free communication access</a:t>
            </a:r>
          </a:p>
          <a:p>
            <a:r>
              <a:t>Low-cost sensors allow easy entry, quick expansion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haracteristics of IoT"/>
          <p:cNvSpPr txBox="1">
            <a:spLocks noGrp="1"/>
          </p:cNvSpPr>
          <p:nvPr>
            <p:ph type="title"/>
          </p:nvPr>
        </p:nvSpPr>
        <p:spPr>
          <a:prstGeom prst="rect">
            <a:avLst/>
          </a:prstGeom>
        </p:spPr>
        <p:txBody>
          <a:bodyPr/>
          <a:lstStyle/>
          <a:p>
            <a:r>
              <a:t>Characteristics of IoT</a:t>
            </a:r>
          </a:p>
        </p:txBody>
      </p:sp>
      <p:sp>
        <p:nvSpPr>
          <p:cNvPr id="163" name="Information is generated without human intervention…"/>
          <p:cNvSpPr txBox="1">
            <a:spLocks noGrp="1"/>
          </p:cNvSpPr>
          <p:nvPr>
            <p:ph type="body" idx="1"/>
          </p:nvPr>
        </p:nvSpPr>
        <p:spPr>
          <a:prstGeom prst="rect">
            <a:avLst/>
          </a:prstGeom>
        </p:spPr>
        <p:txBody>
          <a:bodyPr>
            <a:normAutofit lnSpcReduction="10000"/>
          </a:bodyPr>
          <a:lstStyle/>
          <a:p>
            <a:pPr marL="325754" indent="-325754" defTabSz="868680">
              <a:defRPr sz="3040"/>
            </a:pPr>
            <a:r>
              <a:t>Information is generated without human intervention</a:t>
            </a:r>
          </a:p>
          <a:p>
            <a:pPr marL="325754" indent="-325754" defTabSz="868680">
              <a:defRPr sz="3040"/>
            </a:pPr>
            <a:r>
              <a:t>Huge variety: from low-dimensional low-speed sensory data to streaming images</a:t>
            </a:r>
          </a:p>
          <a:p>
            <a:pPr marL="325754" indent="-325754" defTabSz="868680">
              <a:defRPr sz="3040"/>
            </a:pPr>
            <a:r>
              <a:t>All fields: agriculture, technology, commerce, …</a:t>
            </a:r>
          </a:p>
          <a:p>
            <a:pPr marL="325754" indent="-325754" defTabSz="868680">
              <a:defRPr sz="3040"/>
            </a:pPr>
            <a:r>
              <a:t>Usually spatially distributed sources</a:t>
            </a:r>
          </a:p>
          <a:p>
            <a:pPr marL="325754" indent="-325754" defTabSz="868680">
              <a:defRPr sz="3040"/>
            </a:pPr>
            <a:r>
              <a:t>Usually inherent noise, interruptions, missing values, temporal instabilities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2080</Words>
  <Application>Microsoft Office PowerPoint</Application>
  <PresentationFormat>画面に合わせる (4:3)</PresentationFormat>
  <Paragraphs>196</Paragraphs>
  <Slides>30</Slides>
  <Notes>21</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30</vt:i4>
      </vt:variant>
    </vt:vector>
  </HeadingPairs>
  <TitlesOfParts>
    <vt:vector size="32" baseType="lpstr">
      <vt:lpstr>Arial</vt:lpstr>
      <vt:lpstr>Office Theme</vt:lpstr>
      <vt:lpstr>AI and Machine Learning for IoT Big Data</vt:lpstr>
      <vt:lpstr>Lecture 1: Introduction</vt:lpstr>
      <vt:lpstr>Outline of the course</vt:lpstr>
      <vt:lpstr>Outline of the course</vt:lpstr>
      <vt:lpstr>Where are we in the Course?</vt:lpstr>
      <vt:lpstr>From telemetry to IoT</vt:lpstr>
      <vt:lpstr>Telemetry: private communication when justified</vt:lpstr>
      <vt:lpstr>Internet of Things: connected devices everywhere</vt:lpstr>
      <vt:lpstr>Characteristics of IoT</vt:lpstr>
      <vt:lpstr>Discussion</vt:lpstr>
      <vt:lpstr>From data to Big Data</vt:lpstr>
      <vt:lpstr>Data in the sciences and technology</vt:lpstr>
      <vt:lpstr>Big Data: first gigabytes, now terabytes</vt:lpstr>
      <vt:lpstr>Discussion</vt:lpstr>
      <vt:lpstr>From statistics to AI analytics</vt:lpstr>
      <vt:lpstr>Descriptive statistics: analyze data for features, trends</vt:lpstr>
      <vt:lpstr>Clustering in statistics</vt:lpstr>
      <vt:lpstr>Data explosion! How to deal with it?</vt:lpstr>
      <vt:lpstr>Example of “big data”: how to fit into statistics?</vt:lpstr>
      <vt:lpstr>One approach: 3D topographic model</vt:lpstr>
      <vt:lpstr>Biggest challenge: human analysis can’t keep up</vt:lpstr>
      <vt:lpstr>Discussion</vt:lpstr>
      <vt:lpstr>Motivations and use cases</vt:lpstr>
      <vt:lpstr>IoT + BD in Healthcare</vt:lpstr>
      <vt:lpstr>Plant disease detection and prediction</vt:lpstr>
      <vt:lpstr>IoT + BD in Electricity Distribution</vt:lpstr>
      <vt:lpstr>State of art tools</vt:lpstr>
      <vt:lpstr>Many Open Source and commercial offerings</vt:lpstr>
      <vt:lpstr>Self-study assignment</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2018-04-22T09:32:46Z</dcterms:modified>
</cp:coreProperties>
</file>